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60" r:id="rId2"/>
    <p:sldId id="389" r:id="rId3"/>
    <p:sldId id="390" r:id="rId4"/>
    <p:sldId id="400" r:id="rId5"/>
    <p:sldId id="396" r:id="rId6"/>
    <p:sldId id="395" r:id="rId7"/>
    <p:sldId id="397" r:id="rId8"/>
    <p:sldId id="398" r:id="rId9"/>
    <p:sldId id="399" r:id="rId10"/>
    <p:sldId id="401" r:id="rId11"/>
    <p:sldId id="402" r:id="rId12"/>
    <p:sldId id="322" r:id="rId13"/>
  </p:sldIdLst>
  <p:sldSz cx="10693400" cy="7561263"/>
  <p:notesSz cx="6864350" cy="9996488"/>
  <p:embeddedFontLst>
    <p:embeddedFont>
      <p:font typeface="나눔고딕" panose="020B0600000101010101" charset="-127"/>
      <p:regular r:id="rId16"/>
      <p:bold r:id="rId17"/>
    </p:embeddedFont>
    <p:embeddedFont>
      <p:font typeface="HY견고딕" panose="02030600000101010101" pitchFamily="18" charset="-127"/>
      <p:regular r:id="rId18"/>
    </p:embeddedFont>
    <p:embeddedFont>
      <p:font typeface="나눔고딕 ExtraBold" panose="020B0600000101010101" charset="-127"/>
      <p:bold r:id="rId19"/>
    </p:embeddedFont>
    <p:embeddedFont>
      <p:font typeface="HY헤드라인M" panose="02030600000101010101" pitchFamily="18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367">
          <p15:clr>
            <a:srgbClr val="A4A3A4"/>
          </p15:clr>
        </p15:guide>
        <p15:guide id="2" orient="horz" pos="781">
          <p15:clr>
            <a:srgbClr val="A4A3A4"/>
          </p15:clr>
        </p15:guide>
        <p15:guide id="3" pos="645">
          <p15:clr>
            <a:srgbClr val="A4A3A4"/>
          </p15:clr>
        </p15:guide>
        <p15:guide id="4" pos="2540">
          <p15:clr>
            <a:srgbClr val="A4A3A4"/>
          </p15:clr>
        </p15:guide>
        <p15:guide id="5" pos="5484">
          <p15:clr>
            <a:srgbClr val="A4A3A4"/>
          </p15:clr>
        </p15:guide>
        <p15:guide id="6" pos="238" userDrawn="1">
          <p15:clr>
            <a:srgbClr val="A4A3A4"/>
          </p15:clr>
        </p15:guide>
        <p15:guide id="7" pos="6543" userDrawn="1">
          <p15:clr>
            <a:srgbClr val="A4A3A4"/>
          </p15:clr>
        </p15:guide>
        <p15:guide id="8" pos="873">
          <p15:clr>
            <a:srgbClr val="A4A3A4"/>
          </p15:clr>
        </p15:guide>
        <p15:guide id="9" pos="162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5003"/>
    <a:srgbClr val="B97371"/>
    <a:srgbClr val="7292B7"/>
    <a:srgbClr val="CE085D"/>
    <a:srgbClr val="E90969"/>
    <a:srgbClr val="FB0303"/>
    <a:srgbClr val="3B67AF"/>
    <a:srgbClr val="264092"/>
    <a:srgbClr val="B63A02"/>
    <a:srgbClr val="8E8E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05" autoAdjust="0"/>
    <p:restoredTop sz="92518" autoAdjust="0"/>
  </p:normalViewPr>
  <p:slideViewPr>
    <p:cSldViewPr>
      <p:cViewPr>
        <p:scale>
          <a:sx n="75" d="100"/>
          <a:sy n="75" d="100"/>
        </p:scale>
        <p:origin x="-1267" y="-168"/>
      </p:cViewPr>
      <p:guideLst>
        <p:guide orient="horz" pos="4367"/>
        <p:guide orient="horz" pos="781"/>
        <p:guide pos="645"/>
        <p:guide pos="2540"/>
        <p:guide pos="5484"/>
        <p:guide pos="238"/>
        <p:guide pos="6543"/>
        <p:guide pos="873"/>
        <p:guide pos="162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552" cy="499824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8210" y="0"/>
            <a:ext cx="2974552" cy="499824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r">
              <a:defRPr sz="1300"/>
            </a:lvl1pPr>
          </a:lstStyle>
          <a:p>
            <a:fld id="{05C2C968-2426-4253-8505-E48174ED5AE5}" type="datetimeFigureOut">
              <a:rPr lang="ko-KR" altLang="en-US" smtClean="0"/>
              <a:pPr/>
              <a:t>2018-02-13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94929"/>
            <a:ext cx="2974552" cy="499824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8210" y="9494929"/>
            <a:ext cx="2974552" cy="499824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r">
              <a:defRPr sz="1300"/>
            </a:lvl1pPr>
          </a:lstStyle>
          <a:p>
            <a:fld id="{8E206CF8-DDE6-452F-A9A0-0F08F9EEC2F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9753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0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7788" y="0"/>
            <a:ext cx="2974975" cy="500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93984F-C9D2-4CFF-9A2B-BC8C16840473}" type="datetimeFigureOut">
              <a:rPr lang="ko-KR" altLang="en-US" smtClean="0"/>
              <a:pPr/>
              <a:t>2018-02-13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81050" y="749300"/>
            <a:ext cx="5302250" cy="3749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748213"/>
            <a:ext cx="5492750" cy="44989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4838"/>
            <a:ext cx="2974975" cy="500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7788" y="9494838"/>
            <a:ext cx="2974975" cy="500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FBE1FF-62CD-40B9-9338-CEDE50886A9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851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로고는 교체가능합니다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FBE1FF-62CD-40B9-9338-CEDE50886A9A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216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84225" y="750888"/>
            <a:ext cx="5297488" cy="3746500"/>
          </a:xfrm>
          <a:ln/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 smtClean="0">
              <a:latin typeface="굴림" charset="-127"/>
              <a:ea typeface="굴림" charset="-127"/>
            </a:endParaRPr>
          </a:p>
        </p:txBody>
      </p:sp>
      <p:sp>
        <p:nvSpPr>
          <p:cNvPr id="1741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4E9158-AE29-4CA3-8EC3-15AC344BDE06}" type="slidenum">
              <a:rPr lang="en-US" altLang="ko-KR" smtClean="0">
                <a:latin typeface="굴림" charset="-127"/>
                <a:ea typeface="굴림" charset="-127"/>
              </a:rPr>
              <a:pPr/>
              <a:t>10</a:t>
            </a:fld>
            <a:endParaRPr lang="en-US" altLang="ko-KR" dirty="0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11124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84225" y="750888"/>
            <a:ext cx="5297488" cy="3746500"/>
          </a:xfrm>
          <a:ln/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 smtClean="0">
              <a:latin typeface="굴림" charset="-127"/>
              <a:ea typeface="굴림" charset="-127"/>
            </a:endParaRPr>
          </a:p>
        </p:txBody>
      </p:sp>
      <p:sp>
        <p:nvSpPr>
          <p:cNvPr id="1741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4E9158-AE29-4CA3-8EC3-15AC344BDE06}" type="slidenum">
              <a:rPr lang="en-US" altLang="ko-KR" smtClean="0">
                <a:latin typeface="굴림" charset="-127"/>
                <a:ea typeface="굴림" charset="-127"/>
              </a:rPr>
              <a:pPr/>
              <a:t>11</a:t>
            </a:fld>
            <a:endParaRPr lang="en-US" altLang="ko-KR" dirty="0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1112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84225" y="750888"/>
            <a:ext cx="5297488" cy="3746500"/>
          </a:xfrm>
          <a:ln/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 smtClean="0">
              <a:latin typeface="굴림" charset="-127"/>
              <a:ea typeface="굴림" charset="-127"/>
            </a:endParaRPr>
          </a:p>
        </p:txBody>
      </p:sp>
      <p:sp>
        <p:nvSpPr>
          <p:cNvPr id="1741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4E9158-AE29-4CA3-8EC3-15AC344BDE06}" type="slidenum">
              <a:rPr lang="en-US" altLang="ko-KR" smtClean="0">
                <a:latin typeface="굴림" charset="-127"/>
                <a:ea typeface="굴림" charset="-127"/>
              </a:rPr>
              <a:pPr/>
              <a:t>2</a:t>
            </a:fld>
            <a:endParaRPr lang="en-US" altLang="ko-KR" dirty="0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7012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84225" y="750888"/>
            <a:ext cx="5297488" cy="3746500"/>
          </a:xfrm>
          <a:ln/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 smtClean="0">
              <a:latin typeface="굴림" charset="-127"/>
              <a:ea typeface="굴림" charset="-127"/>
            </a:endParaRPr>
          </a:p>
        </p:txBody>
      </p:sp>
      <p:sp>
        <p:nvSpPr>
          <p:cNvPr id="1741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4E9158-AE29-4CA3-8EC3-15AC344BDE06}" type="slidenum">
              <a:rPr lang="en-US" altLang="ko-KR" smtClean="0">
                <a:latin typeface="굴림" charset="-127"/>
                <a:ea typeface="굴림" charset="-127"/>
              </a:rPr>
              <a:pPr/>
              <a:t>3</a:t>
            </a:fld>
            <a:endParaRPr lang="en-US" altLang="ko-KR" dirty="0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1112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84225" y="750888"/>
            <a:ext cx="5297488" cy="3746500"/>
          </a:xfrm>
          <a:ln/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 smtClean="0">
              <a:latin typeface="굴림" charset="-127"/>
              <a:ea typeface="굴림" charset="-127"/>
            </a:endParaRPr>
          </a:p>
        </p:txBody>
      </p:sp>
      <p:sp>
        <p:nvSpPr>
          <p:cNvPr id="1741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4E9158-AE29-4CA3-8EC3-15AC344BDE06}" type="slidenum">
              <a:rPr lang="en-US" altLang="ko-KR" smtClean="0">
                <a:latin typeface="굴림" charset="-127"/>
                <a:ea typeface="굴림" charset="-127"/>
              </a:rPr>
              <a:pPr/>
              <a:t>4</a:t>
            </a:fld>
            <a:endParaRPr lang="en-US" altLang="ko-KR" dirty="0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1112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84225" y="750888"/>
            <a:ext cx="5297488" cy="3746500"/>
          </a:xfrm>
          <a:ln/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 smtClean="0">
              <a:latin typeface="굴림" charset="-127"/>
              <a:ea typeface="굴림" charset="-127"/>
            </a:endParaRPr>
          </a:p>
        </p:txBody>
      </p:sp>
      <p:sp>
        <p:nvSpPr>
          <p:cNvPr id="1741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4E9158-AE29-4CA3-8EC3-15AC344BDE06}" type="slidenum">
              <a:rPr lang="en-US" altLang="ko-KR" smtClean="0">
                <a:latin typeface="굴림" charset="-127"/>
                <a:ea typeface="굴림" charset="-127"/>
              </a:rPr>
              <a:pPr/>
              <a:t>5</a:t>
            </a:fld>
            <a:endParaRPr lang="en-US" altLang="ko-KR" dirty="0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1112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84225" y="750888"/>
            <a:ext cx="5297488" cy="3746500"/>
          </a:xfrm>
          <a:ln/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 smtClean="0">
              <a:latin typeface="굴림" charset="-127"/>
              <a:ea typeface="굴림" charset="-127"/>
            </a:endParaRPr>
          </a:p>
        </p:txBody>
      </p:sp>
      <p:sp>
        <p:nvSpPr>
          <p:cNvPr id="1741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4E9158-AE29-4CA3-8EC3-15AC344BDE06}" type="slidenum">
              <a:rPr lang="en-US" altLang="ko-KR" smtClean="0">
                <a:latin typeface="굴림" charset="-127"/>
                <a:ea typeface="굴림" charset="-127"/>
              </a:rPr>
              <a:pPr/>
              <a:t>6</a:t>
            </a:fld>
            <a:endParaRPr lang="en-US" altLang="ko-KR" dirty="0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1112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84225" y="750888"/>
            <a:ext cx="5297488" cy="3746500"/>
          </a:xfrm>
          <a:ln/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 smtClean="0">
              <a:latin typeface="굴림" charset="-127"/>
              <a:ea typeface="굴림" charset="-127"/>
            </a:endParaRPr>
          </a:p>
        </p:txBody>
      </p:sp>
      <p:sp>
        <p:nvSpPr>
          <p:cNvPr id="1741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4E9158-AE29-4CA3-8EC3-15AC344BDE06}" type="slidenum">
              <a:rPr lang="en-US" altLang="ko-KR" smtClean="0">
                <a:latin typeface="굴림" charset="-127"/>
                <a:ea typeface="굴림" charset="-127"/>
              </a:rPr>
              <a:pPr/>
              <a:t>7</a:t>
            </a:fld>
            <a:endParaRPr lang="en-US" altLang="ko-KR" dirty="0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1112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84225" y="750888"/>
            <a:ext cx="5297488" cy="3746500"/>
          </a:xfrm>
          <a:ln/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 smtClean="0">
              <a:latin typeface="굴림" charset="-127"/>
              <a:ea typeface="굴림" charset="-127"/>
            </a:endParaRPr>
          </a:p>
        </p:txBody>
      </p:sp>
      <p:sp>
        <p:nvSpPr>
          <p:cNvPr id="1741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4E9158-AE29-4CA3-8EC3-15AC344BDE06}" type="slidenum">
              <a:rPr lang="en-US" altLang="ko-KR" smtClean="0">
                <a:latin typeface="굴림" charset="-127"/>
                <a:ea typeface="굴림" charset="-127"/>
              </a:rPr>
              <a:pPr/>
              <a:t>8</a:t>
            </a:fld>
            <a:endParaRPr lang="en-US" altLang="ko-KR" dirty="0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1112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84225" y="750888"/>
            <a:ext cx="5297488" cy="3746500"/>
          </a:xfrm>
          <a:ln/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 smtClean="0">
              <a:latin typeface="굴림" charset="-127"/>
              <a:ea typeface="굴림" charset="-127"/>
            </a:endParaRPr>
          </a:p>
        </p:txBody>
      </p:sp>
      <p:sp>
        <p:nvSpPr>
          <p:cNvPr id="1741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4E9158-AE29-4CA3-8EC3-15AC344BDE06}" type="slidenum">
              <a:rPr lang="en-US" altLang="ko-KR" smtClean="0">
                <a:latin typeface="굴림" charset="-127"/>
                <a:ea typeface="굴림" charset="-127"/>
              </a:rPr>
              <a:pPr/>
              <a:t>9</a:t>
            </a:fld>
            <a:endParaRPr lang="en-US" altLang="ko-KR" dirty="0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1112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54"/>
            <a:ext cx="10693396" cy="75597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11" y="439388"/>
            <a:ext cx="1829220" cy="34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81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2"/>
            <a:ext cx="10693398" cy="755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52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소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52"/>
            <a:ext cx="10693396" cy="755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562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52"/>
            <a:ext cx="10693395" cy="755975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79"/>
          <a:stretch/>
        </p:blipFill>
        <p:spPr>
          <a:xfrm>
            <a:off x="0" y="7219459"/>
            <a:ext cx="10693743" cy="341804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-5222" y="-26617"/>
            <a:ext cx="707245" cy="66172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b="1" spc="-200" baseline="0">
                <a:gradFill>
                  <a:gsLst>
                    <a:gs pos="100000">
                      <a:schemeClr val="bg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smtClean="0"/>
              <a:t>01</a:t>
            </a:r>
            <a:endParaRPr lang="ko-KR" altLang="en-US"/>
          </a:p>
        </p:txBody>
      </p:sp>
      <p:sp>
        <p:nvSpPr>
          <p:cNvPr id="5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1072807" y="-22030"/>
            <a:ext cx="1680268" cy="307777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1400" b="0" spc="0" baseline="0">
                <a:gradFill>
                  <a:gsLst>
                    <a:gs pos="100000">
                      <a:schemeClr val="tx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pPr lvl="0"/>
            <a:r>
              <a:rPr lang="ko-KR" altLang="en-US" smtClean="0"/>
              <a:t>제목을 삽입하세요</a:t>
            </a:r>
            <a:endParaRPr lang="ko-KR" altLang="en-US"/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973462" y="362747"/>
            <a:ext cx="2933816" cy="52322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lang="ko-KR" altLang="en-US" sz="2800" b="1" kern="1200" spc="-50" baseline="0">
                <a:ln>
                  <a:solidFill>
                    <a:schemeClr val="tx2">
                      <a:lumMod val="50000"/>
                      <a:alpha val="40000"/>
                    </a:scheme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effectLst>
                  <a:outerShdw blurRad="38100" algn="ctr" rotWithShape="0">
                    <a:prstClr val="black">
                      <a:alpha val="7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</a:lstStyle>
          <a:p>
            <a:pPr lvl="0"/>
            <a:r>
              <a:rPr lang="ko-KR" altLang="en-US" smtClean="0"/>
              <a:t>제목을 삽입하세요</a:t>
            </a:r>
            <a:endParaRPr lang="ko-KR" altLang="en-US"/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5113937" y="7252777"/>
            <a:ext cx="465526" cy="228435"/>
          </a:xfrm>
          <a:prstGeom prst="rect">
            <a:avLst/>
          </a:prstGeom>
        </p:spPr>
        <p:txBody>
          <a:bodyPr vert="horz" wrap="none" lIns="104306" tIns="52153" rIns="104306" bIns="52153" rtlCol="0" anchor="ctr">
            <a:spAutoFit/>
          </a:bodyPr>
          <a:lstStyle>
            <a:lvl1pPr algn="ctr">
              <a:defRPr sz="800">
                <a:gradFill>
                  <a:gsLst>
                    <a:gs pos="100000">
                      <a:schemeClr val="tx1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fld id="{EDE1F767-005B-4638-9CCD-DD72D235643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171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53"/>
            <a:ext cx="10693396" cy="755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9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ChangeArrowheads="1"/>
          </p:cNvSpPr>
          <p:nvPr userDrawn="1"/>
        </p:nvSpPr>
        <p:spPr bwMode="auto">
          <a:xfrm>
            <a:off x="0" y="0"/>
            <a:ext cx="10693400" cy="756126"/>
          </a:xfrm>
          <a:prstGeom prst="rect">
            <a:avLst/>
          </a:prstGeom>
          <a:solidFill>
            <a:srgbClr val="ECECEC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9561" tIns="49781" rIns="99561" bIns="49781" anchor="ctr"/>
          <a:lstStyle/>
          <a:p>
            <a:pPr algn="ctr">
              <a:defRPr/>
            </a:pPr>
            <a:endParaRPr lang="ko-KR" altLang="en-US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" name="Rectangle 11"/>
          <p:cNvSpPr>
            <a:spLocks noChangeArrowheads="1"/>
          </p:cNvSpPr>
          <p:nvPr userDrawn="1"/>
        </p:nvSpPr>
        <p:spPr bwMode="auto">
          <a:xfrm>
            <a:off x="0" y="672112"/>
            <a:ext cx="10693400" cy="84014"/>
          </a:xfrm>
          <a:prstGeom prst="rect">
            <a:avLst/>
          </a:prstGeom>
          <a:gradFill rotWithShape="0">
            <a:gsLst>
              <a:gs pos="0">
                <a:srgbClr val="ECECEC"/>
              </a:gs>
              <a:gs pos="100000">
                <a:srgbClr val="979797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9561" tIns="49781" rIns="99561" bIns="49781" anchor="ctr"/>
          <a:lstStyle/>
          <a:p>
            <a:pPr algn="ctr">
              <a:defRPr/>
            </a:pPr>
            <a:endParaRPr lang="ko-KR" altLang="en-US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" name="Rectangle 13"/>
          <p:cNvSpPr>
            <a:spLocks noChangeArrowheads="1"/>
          </p:cNvSpPr>
          <p:nvPr userDrawn="1"/>
        </p:nvSpPr>
        <p:spPr bwMode="auto">
          <a:xfrm>
            <a:off x="4817171" y="7225207"/>
            <a:ext cx="1069340" cy="504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905" tIns="46453" rIns="92905" bIns="46453"/>
          <a:lstStyle/>
          <a:p>
            <a:pPr algn="ctr" eaLnBrk="0" latinLnBrk="0" hangingPunct="0">
              <a:defRPr/>
            </a:pPr>
            <a:fld id="{C2C97F11-ADE0-49DB-8DF5-D5379BB1DB08}" type="slidenum">
              <a:rPr kumimoji="0" lang="en-US" altLang="ko-KR" sz="1400" b="0">
                <a:latin typeface="굴림" pitchFamily="50" charset="-127"/>
                <a:ea typeface="굴림" pitchFamily="50" charset="-127"/>
              </a:rPr>
              <a:pPr algn="ctr" eaLnBrk="0" latinLnBrk="0" hangingPunct="0">
                <a:defRPr/>
              </a:pPr>
              <a:t>‹#›</a:t>
            </a:fld>
            <a:endParaRPr kumimoji="0" lang="en-US" altLang="ko-KR" sz="1400" b="0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Line 14"/>
          <p:cNvSpPr>
            <a:spLocks noChangeShapeType="1"/>
          </p:cNvSpPr>
          <p:nvPr userDrawn="1"/>
        </p:nvSpPr>
        <p:spPr bwMode="auto">
          <a:xfrm>
            <a:off x="0" y="7162196"/>
            <a:ext cx="10693400" cy="0"/>
          </a:xfrm>
          <a:prstGeom prst="line">
            <a:avLst/>
          </a:prstGeom>
          <a:noFill/>
          <a:ln w="9525">
            <a:solidFill>
              <a:srgbClr val="969696"/>
            </a:solidFill>
            <a:round/>
            <a:headEnd/>
            <a:tailEnd/>
          </a:ln>
          <a:effectLst/>
        </p:spPr>
        <p:txBody>
          <a:bodyPr wrap="none" lIns="99561" tIns="49781" rIns="99561" bIns="49781">
            <a:spAutoFit/>
          </a:bodyPr>
          <a:lstStyle/>
          <a:p>
            <a:pPr algn="ctr">
              <a:defRPr/>
            </a:pPr>
            <a:endParaRPr lang="ko-KR" altLang="en-US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Rectangle 3"/>
          <p:cNvSpPr>
            <a:spLocks noChangeArrowheads="1"/>
          </p:cNvSpPr>
          <p:nvPr userDrawn="1"/>
        </p:nvSpPr>
        <p:spPr bwMode="auto">
          <a:xfrm>
            <a:off x="0" y="287377"/>
            <a:ext cx="10693400" cy="421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9561" tIns="49781" rIns="99561" bIns="49781"/>
          <a:lstStyle/>
          <a:p>
            <a:pPr>
              <a:defRPr/>
            </a:pPr>
            <a:r>
              <a:rPr lang="en-US" altLang="ko-KR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endParaRPr lang="ko-KR" altLang="en-US" sz="2200" dirty="0">
              <a:effectLst>
                <a:outerShdw blurRad="38100" dist="38100" dir="2700000" algn="tl">
                  <a:srgbClr val="C0C0C0"/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60944" y="302801"/>
            <a:ext cx="10571513" cy="406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9561" tIns="49781" rIns="99561" bIns="49781" anchor="ctr"/>
          <a:lstStyle>
            <a:lvl1pPr>
              <a:defRPr lang="ko-KR" altLang="en-US" sz="2200" b="1" kern="12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Y헤드라인M" pitchFamily="18" charset="-127"/>
                <a:ea typeface="HY헤드라인M" pitchFamily="18" charset="-127"/>
                <a:cs typeface="+mn-cs"/>
              </a:defRPr>
            </a:lvl1pPr>
          </a:lstStyle>
          <a:p>
            <a:pPr lvl="0" algn="l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0" name="Text Box 8"/>
          <p:cNvSpPr txBox="1">
            <a:spLocks noChangeArrowheads="1"/>
          </p:cNvSpPr>
          <p:nvPr userDrawn="1"/>
        </p:nvSpPr>
        <p:spPr bwMode="auto">
          <a:xfrm>
            <a:off x="7094150" y="476130"/>
            <a:ext cx="3616038" cy="269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9561" tIns="49781" rIns="99561" bIns="49781">
            <a:spAutoFit/>
          </a:bodyPr>
          <a:lstStyle/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i="1" kern="0" dirty="0" smtClean="0">
                <a:solidFill>
                  <a:srgbClr val="808080"/>
                </a:solidFill>
                <a:latin typeface="Times New Roman" pitchFamily="18" charset="0"/>
                <a:ea typeface="굴림체" pitchFamily="49" charset="-127"/>
              </a:rPr>
              <a:t>NETIS (Network</a:t>
            </a:r>
            <a:r>
              <a:rPr kumimoji="0" lang="en-US" altLang="ko-KR" sz="1100" i="1" kern="0" baseline="0" dirty="0" smtClean="0">
                <a:solidFill>
                  <a:srgbClr val="808080"/>
                </a:solidFill>
                <a:latin typeface="Times New Roman" pitchFamily="18" charset="0"/>
                <a:ea typeface="굴림체" pitchFamily="49" charset="-127"/>
              </a:rPr>
              <a:t> </a:t>
            </a:r>
            <a:r>
              <a:rPr kumimoji="0" lang="en-US" altLang="ko-KR" sz="1100" i="1" kern="0" dirty="0" smtClean="0">
                <a:solidFill>
                  <a:srgbClr val="808080"/>
                </a:solidFill>
                <a:latin typeface="Times New Roman" pitchFamily="18" charset="0"/>
                <a:ea typeface="굴림체" pitchFamily="49" charset="-127"/>
              </a:rPr>
              <a:t>Intelligent System) </a:t>
            </a:r>
            <a:endParaRPr kumimoji="0" lang="en-US" altLang="ko-KR" sz="1100" i="1" kern="0" dirty="0">
              <a:solidFill>
                <a:srgbClr val="808080"/>
              </a:solidFill>
              <a:latin typeface="Times New Roman" pitchFamily="18" charset="0"/>
              <a:ea typeface="굴림체" pitchFamily="49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639" y="7248015"/>
            <a:ext cx="1756997" cy="25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520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E1F767-005B-4638-9CCD-DD72D235643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421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0" r:id="rId2"/>
    <p:sldLayoutId id="2147483657" r:id="rId3"/>
    <p:sldLayoutId id="2147483653" r:id="rId4"/>
    <p:sldLayoutId id="2147483652" r:id="rId5"/>
    <p:sldLayoutId id="2147483658" r:id="rId6"/>
  </p:sldLayoutIdLst>
  <p:hf hdr="0" ftr="0" dt="0"/>
  <p:txStyles>
    <p:titleStyle>
      <a:lvl1pPr algn="ctr" defTabSz="1043056" rtl="0" eaLnBrk="1" latinLnBrk="1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146" indent="-391146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47483" indent="-325955" algn="l" defTabSz="1043056" rtl="0" eaLnBrk="1" latinLnBrk="1" hangingPunct="1">
        <a:spcBef>
          <a:spcPct val="20000"/>
        </a:spcBef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820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348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876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wmf"/><Relationship Id="rId5" Type="http://schemas.openxmlformats.org/officeDocument/2006/relationships/image" Target="../media/image12.wmf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58313" y="2140482"/>
            <a:ext cx="5368456" cy="861774"/>
          </a:xfrm>
          <a:prstGeom prst="rect">
            <a:avLst/>
          </a:prstGeom>
          <a:noFill/>
        </p:spPr>
        <p:txBody>
          <a:bodyPr wrap="none" tIns="0" bIns="0" rtlCol="0" anchor="ctr">
            <a:spAutoFit/>
          </a:bodyPr>
          <a:lstStyle/>
          <a:p>
            <a:pPr algn="ctr"/>
            <a:r>
              <a:rPr lang="ko-KR" altLang="en-US" sz="5600" spc="-80" dirty="0" err="1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rgbClr val="646464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클라우드</a:t>
            </a:r>
            <a:r>
              <a:rPr lang="ko-KR" altLang="en-US" sz="5600" spc="-8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rgbClr val="646464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서비스</a:t>
            </a:r>
            <a:endParaRPr lang="ko-KR" altLang="en-US" sz="5600" spc="-8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rgbClr val="646464"/>
                  </a:gs>
                </a:gsLst>
                <a:lin ang="5400000" scaled="0"/>
              </a:gra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0196" y="3185650"/>
            <a:ext cx="4277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spc="320" smtClean="0">
                <a:gradFill>
                  <a:gsLst>
                    <a:gs pos="100000">
                      <a:srgbClr val="343434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effectLst>
                  <a:reflection blurRad="63500" stA="20000" endPos="72000" dist="114300" dir="5400000" sy="-100000" algn="bl" rotWithShape="0"/>
                </a:effectLst>
              </a:rPr>
              <a:t>Network</a:t>
            </a:r>
            <a:r>
              <a:rPr lang="en-US" altLang="ko-KR" sz="1800" spc="900" smtClean="0">
                <a:gradFill>
                  <a:gsLst>
                    <a:gs pos="100000">
                      <a:srgbClr val="343434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effectLst>
                  <a:reflection blurRad="63500" stA="20000" endPos="72000" dist="114300" dir="5400000" sy="-100000" algn="bl" rotWithShape="0"/>
                </a:effectLst>
              </a:rPr>
              <a:t> </a:t>
            </a:r>
            <a:r>
              <a:rPr lang="en-US" altLang="ko-KR" sz="1800" spc="320" smtClean="0">
                <a:gradFill>
                  <a:gsLst>
                    <a:gs pos="100000">
                      <a:srgbClr val="343434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effectLst>
                  <a:reflection blurRad="63500" stA="20000" endPos="72000" dist="114300" dir="5400000" sy="-100000" algn="bl" rotWithShape="0"/>
                </a:effectLst>
              </a:rPr>
              <a:t>Intelligent</a:t>
            </a:r>
            <a:r>
              <a:rPr lang="en-US" altLang="ko-KR" sz="1800" spc="900" smtClean="0">
                <a:gradFill>
                  <a:gsLst>
                    <a:gs pos="100000">
                      <a:srgbClr val="343434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effectLst>
                  <a:reflection blurRad="63500" stA="20000" endPos="72000" dist="114300" dir="5400000" sy="-100000" algn="bl" rotWithShape="0"/>
                </a:effectLst>
              </a:rPr>
              <a:t> </a:t>
            </a:r>
            <a:r>
              <a:rPr lang="en-US" altLang="ko-KR" sz="1800" spc="320" smtClean="0">
                <a:gradFill>
                  <a:gsLst>
                    <a:gs pos="100000">
                      <a:srgbClr val="343434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effectLst>
                  <a:reflection blurRad="63500" stA="20000" endPos="72000" dist="114300" dir="5400000" sy="-100000" algn="bl" rotWithShape="0"/>
                </a:effectLst>
              </a:rPr>
              <a:t>System</a:t>
            </a:r>
            <a:endParaRPr lang="ko-KR" altLang="en-US" sz="1800" spc="320">
              <a:gradFill>
                <a:gsLst>
                  <a:gs pos="100000">
                    <a:srgbClr val="343434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effectLst>
                <a:reflection blurRad="63500" stA="20000" endPos="72000" dist="114300" dir="5400000" sy="-100000" algn="bl" rotWithShape="0"/>
              </a:effectLst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991988" y="3373529"/>
            <a:ext cx="295049" cy="61252"/>
            <a:chOff x="5034015" y="3166712"/>
            <a:chExt cx="324554" cy="67377"/>
          </a:xfrm>
        </p:grpSpPr>
        <p:sp>
          <p:nvSpPr>
            <p:cNvPr id="6" name="타원 5"/>
            <p:cNvSpPr/>
            <p:nvPr/>
          </p:nvSpPr>
          <p:spPr>
            <a:xfrm>
              <a:off x="5034015" y="3166712"/>
              <a:ext cx="67377" cy="6737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5162604" y="3166712"/>
              <a:ext cx="67377" cy="67377"/>
            </a:xfrm>
            <a:prstGeom prst="ellipse">
              <a:avLst/>
            </a:prstGeom>
            <a:solidFill>
              <a:srgbClr val="F37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5291192" y="3166712"/>
              <a:ext cx="67377" cy="67377"/>
            </a:xfrm>
            <a:prstGeom prst="ellipse">
              <a:avLst/>
            </a:prstGeom>
            <a:solidFill>
              <a:srgbClr val="5082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543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1072807" y="-22030"/>
            <a:ext cx="1321196" cy="307777"/>
          </a:xfrm>
        </p:spPr>
        <p:txBody>
          <a:bodyPr/>
          <a:lstStyle/>
          <a:p>
            <a:r>
              <a:rPr lang="ko-KR" altLang="en-US" dirty="0" err="1"/>
              <a:t>대시보드</a:t>
            </a:r>
            <a:r>
              <a:rPr lang="ko-KR" altLang="en-US" dirty="0"/>
              <a:t> 샘플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132" y="979940"/>
            <a:ext cx="3672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600" b="1" dirty="0" smtClean="0"/>
              <a:t>○ </a:t>
            </a:r>
            <a:r>
              <a:rPr lang="en-US" altLang="ko-KR" sz="1600" b="1" dirty="0" err="1" smtClean="0"/>
              <a:t>RedHat</a:t>
            </a:r>
            <a:r>
              <a:rPr lang="en-US" altLang="ko-KR" sz="1600" b="1" dirty="0" smtClean="0"/>
              <a:t> </a:t>
            </a:r>
            <a:r>
              <a:rPr lang="ko-KR" altLang="en-US" sz="1600" b="1" dirty="0" err="1" smtClean="0"/>
              <a:t>클라우드</a:t>
            </a:r>
            <a:r>
              <a:rPr lang="ko-KR" altLang="en-US" sz="1600" b="1" dirty="0" smtClean="0"/>
              <a:t> 플랫폼</a:t>
            </a:r>
            <a:endParaRPr lang="en-US" altLang="ko-KR" sz="16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810196" y="517411"/>
            <a:ext cx="253466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8</a:t>
            </a:r>
            <a:r>
              <a:rPr lang="en-US" altLang="ko-KR" b="1" dirty="0" smtClean="0">
                <a:solidFill>
                  <a:schemeClr val="bg1"/>
                </a:solidFill>
              </a:rPr>
              <a:t>. </a:t>
            </a:r>
            <a:r>
              <a:rPr lang="en-US" altLang="ko-KR" b="1" dirty="0" err="1" smtClean="0">
                <a:solidFill>
                  <a:schemeClr val="bg1"/>
                </a:solidFill>
              </a:rPr>
              <a:t>RedHat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</a:rPr>
              <a:t>클라우드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64" y="1574145"/>
            <a:ext cx="9871434" cy="537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899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1072807" y="-22030"/>
            <a:ext cx="1321196" cy="307777"/>
          </a:xfrm>
        </p:spPr>
        <p:txBody>
          <a:bodyPr/>
          <a:lstStyle/>
          <a:p>
            <a:r>
              <a:rPr lang="ko-KR" altLang="en-US" dirty="0" err="1"/>
              <a:t>대시보드</a:t>
            </a:r>
            <a:r>
              <a:rPr lang="ko-KR" altLang="en-US" dirty="0"/>
              <a:t> 샘플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132" y="979940"/>
            <a:ext cx="3672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600" b="1" dirty="0" smtClean="0"/>
              <a:t>○ </a:t>
            </a:r>
            <a:r>
              <a:rPr lang="ko-KR" altLang="en-US" sz="1600" b="1" dirty="0" err="1" smtClean="0"/>
              <a:t>클라우드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+ SDN</a:t>
            </a:r>
            <a:endParaRPr lang="en-US" altLang="ko-KR" sz="16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810196" y="517411"/>
            <a:ext cx="379783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9</a:t>
            </a:r>
            <a:r>
              <a:rPr lang="en-US" altLang="ko-KR" b="1" dirty="0" smtClean="0">
                <a:solidFill>
                  <a:schemeClr val="bg1"/>
                </a:solidFill>
              </a:rPr>
              <a:t>. </a:t>
            </a:r>
            <a:r>
              <a:rPr lang="ko-KR" altLang="en-US" b="1" dirty="0" err="1" smtClean="0">
                <a:solidFill>
                  <a:schemeClr val="bg1"/>
                </a:solidFill>
              </a:rPr>
              <a:t>클라우드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ko-KR" b="1" dirty="0" err="1" smtClean="0">
                <a:solidFill>
                  <a:schemeClr val="bg1"/>
                </a:solidFill>
              </a:rPr>
              <a:t>Openstack</a:t>
            </a:r>
            <a:r>
              <a:rPr lang="ko-KR" altLang="en-US" b="1" dirty="0" smtClean="0">
                <a:solidFill>
                  <a:schemeClr val="bg1"/>
                </a:solidFill>
              </a:rPr>
              <a:t>과 </a:t>
            </a:r>
            <a:r>
              <a:rPr lang="en-US" altLang="ko-KR" b="1" dirty="0" smtClean="0">
                <a:solidFill>
                  <a:schemeClr val="bg1"/>
                </a:solidFill>
              </a:rPr>
              <a:t>SDN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428" y="1332359"/>
            <a:ext cx="5429250" cy="588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054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411" y="5934804"/>
            <a:ext cx="1612578" cy="30372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329161" y="3756421"/>
            <a:ext cx="4642618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400"/>
              </a:spcBef>
              <a:defRPr/>
            </a:pPr>
            <a:r>
              <a:rPr lang="ko-KR" altLang="en-US" sz="12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㈜</a:t>
            </a:r>
            <a:r>
              <a:rPr lang="ko-KR" altLang="en-US" sz="1200" b="1" dirty="0" err="1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하몬소프트</a:t>
            </a:r>
            <a:r>
              <a:rPr lang="ko-KR" altLang="en-US" sz="12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en-US" altLang="ko-KR" sz="12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www.hamonsoft.co.kr </a:t>
            </a:r>
            <a:endParaRPr lang="en-US" altLang="ko-KR" sz="12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auto">
              <a:spcBef>
                <a:spcPts val="400"/>
              </a:spcBef>
              <a:spcAft>
                <a:spcPts val="0"/>
              </a:spcAft>
              <a:defRPr/>
            </a:pPr>
            <a:r>
              <a:rPr lang="ko-KR" altLang="en-US" sz="12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본사 </a:t>
            </a:r>
            <a:r>
              <a:rPr lang="ko-KR" altLang="en-US" sz="12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서울 금천구 디지털로 </a:t>
            </a:r>
            <a:r>
              <a:rPr lang="en-US" altLang="ko-KR" sz="12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9</a:t>
            </a:r>
            <a:r>
              <a:rPr lang="ko-KR" altLang="en-US" sz="12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길 </a:t>
            </a:r>
            <a:r>
              <a:rPr lang="en-US" altLang="ko-KR" sz="12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32 </a:t>
            </a:r>
            <a:r>
              <a:rPr lang="ko-KR" altLang="en-US" sz="1200" dirty="0" err="1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갑을그레이트밸리</a:t>
            </a:r>
            <a:r>
              <a:rPr lang="ko-KR" altLang="en-US" sz="12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B</a:t>
            </a:r>
            <a:r>
              <a:rPr lang="ko-KR" altLang="en-US" sz="12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동 </a:t>
            </a:r>
            <a:r>
              <a:rPr lang="en-US" altLang="ko-KR" sz="12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1201~3</a:t>
            </a:r>
            <a:r>
              <a:rPr lang="ko-KR" altLang="en-US" sz="12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호</a:t>
            </a:r>
            <a:endParaRPr lang="en-US" altLang="ko-KR" sz="120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auto">
              <a:spcBef>
                <a:spcPts val="400"/>
              </a:spcBef>
              <a:spcAft>
                <a:spcPts val="0"/>
              </a:spcAft>
              <a:defRPr/>
            </a:pPr>
            <a:r>
              <a:rPr lang="ko-KR" altLang="en-US" sz="1200" b="1" dirty="0" err="1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벤쳐센터</a:t>
            </a:r>
            <a:r>
              <a:rPr lang="ko-KR" altLang="en-US" sz="12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서울 금천구 </a:t>
            </a:r>
            <a:r>
              <a:rPr lang="ko-KR" altLang="en-US" sz="12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가산디지털</a:t>
            </a:r>
            <a:r>
              <a:rPr lang="en-US" altLang="ko-KR" sz="12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r>
              <a:rPr lang="en-US" altLang="ko-KR" sz="12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137 </a:t>
            </a:r>
            <a:r>
              <a:rPr lang="ko-KR" altLang="en-US" sz="1200" dirty="0" err="1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롯데</a:t>
            </a:r>
            <a:r>
              <a:rPr lang="en-US" altLang="ko-KR" sz="12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IT</a:t>
            </a:r>
            <a:r>
              <a:rPr lang="ko-KR" altLang="en-US" sz="1200" dirty="0" err="1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캐슬</a:t>
            </a:r>
            <a:r>
              <a:rPr lang="ko-KR" altLang="en-US" sz="12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11</a:t>
            </a:r>
            <a:r>
              <a:rPr lang="ko-KR" altLang="en-US" sz="12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층</a:t>
            </a:r>
            <a:endParaRPr lang="en-US" altLang="ko-KR" sz="1200" dirty="0" smtClean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fontAlgn="auto">
              <a:spcBef>
                <a:spcPts val="40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Tel.</a:t>
            </a:r>
            <a:r>
              <a:rPr lang="en-US" altLang="ko-KR" sz="12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070-8679-8700 </a:t>
            </a:r>
            <a:r>
              <a:rPr lang="en-US" altLang="ko-KR" sz="12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en-US" altLang="ko-KR" sz="12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Fax.</a:t>
            </a:r>
            <a:r>
              <a:rPr lang="en-US" altLang="ko-KR" sz="1200" dirty="0" smtClean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atin typeface="나눔고딕" panose="020D0604000000000000" pitchFamily="50" charset="-127"/>
                <a:ea typeface="나눔고딕" panose="020D0604000000000000" pitchFamily="50" charset="-127"/>
              </a:rPr>
              <a:t> 070-8240-8720</a:t>
            </a:r>
            <a:endParaRPr lang="en-US" altLang="ko-KR" sz="12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94696" y="2279859"/>
            <a:ext cx="4104009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500" b="1" smtClean="0">
                <a:gradFill>
                  <a:gsLst>
                    <a:gs pos="100000">
                      <a:srgbClr val="343434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rPr>
              <a:t>감사합니</a:t>
            </a:r>
            <a:r>
              <a:rPr lang="ko-KR" altLang="en-US" sz="6500" b="1">
                <a:gradFill>
                  <a:gsLst>
                    <a:gs pos="100000">
                      <a:srgbClr val="343434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rPr>
              <a:t>다</a:t>
            </a:r>
          </a:p>
        </p:txBody>
      </p:sp>
    </p:spTree>
    <p:extLst>
      <p:ext uri="{BB962C8B-B14F-4D97-AF65-F5344CB8AC3E}">
        <p14:creationId xmlns:p14="http://schemas.microsoft.com/office/powerpoint/2010/main" val="372174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6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45" y="1680641"/>
            <a:ext cx="4333875" cy="534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2F4D71"/>
                  </a:outerShdw>
                </a:effectLst>
              </a14:hiddenEffects>
            </a:ext>
          </a:extLst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1072807" y="-22030"/>
            <a:ext cx="962123" cy="307777"/>
          </a:xfrm>
        </p:spPr>
        <p:txBody>
          <a:bodyPr/>
          <a:lstStyle/>
          <a:p>
            <a:r>
              <a:rPr lang="ko-KR" altLang="en-US" dirty="0" smtClean="0"/>
              <a:t>화면 예시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4132" y="979939"/>
            <a:ext cx="5328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/>
              <a:t>○ </a:t>
            </a:r>
            <a:r>
              <a:rPr lang="ko-KR" altLang="en-US" sz="1600" b="1" dirty="0" err="1"/>
              <a:t>클라우드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서비스 </a:t>
            </a:r>
            <a:r>
              <a:rPr lang="ko-KR" altLang="en-US" sz="1600" b="1" dirty="0" err="1" smtClean="0"/>
              <a:t>로드맵</a:t>
            </a:r>
            <a:r>
              <a:rPr lang="ko-KR" altLang="en-US" sz="1600" b="1" dirty="0" smtClean="0"/>
              <a:t> </a:t>
            </a:r>
            <a:r>
              <a:rPr lang="ko-KR" altLang="en-US" sz="1600" b="1" dirty="0"/>
              <a:t>수립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컨설팅</a:t>
            </a:r>
            <a:r>
              <a:rPr lang="en-US" altLang="ko-KR" sz="1600" b="1" dirty="0" smtClean="0"/>
              <a:t>,  </a:t>
            </a:r>
            <a:r>
              <a:rPr lang="ko-KR" altLang="en-US" sz="1600" b="1" dirty="0"/>
              <a:t>설계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구축 </a:t>
            </a:r>
            <a:r>
              <a:rPr lang="ko-KR" altLang="en-US" sz="1600" b="1" dirty="0" smtClean="0"/>
              <a:t>서비스</a:t>
            </a:r>
            <a:endParaRPr lang="en-US" altLang="ko-KR" sz="1600" b="1" dirty="0" smtClean="0"/>
          </a:p>
        </p:txBody>
      </p:sp>
      <p:sp>
        <p:nvSpPr>
          <p:cNvPr id="64" name="TextBox 63"/>
          <p:cNvSpPr txBox="1"/>
          <p:nvPr/>
        </p:nvSpPr>
        <p:spPr>
          <a:xfrm>
            <a:off x="810196" y="517411"/>
            <a:ext cx="322235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r>
              <a:rPr lang="en-US" altLang="ko-KR" b="1" dirty="0" smtClean="0">
                <a:solidFill>
                  <a:schemeClr val="bg1"/>
                </a:solidFill>
              </a:rPr>
              <a:t>. </a:t>
            </a:r>
            <a:r>
              <a:rPr lang="ko-KR" altLang="en-US" b="1" dirty="0" err="1" smtClean="0">
                <a:solidFill>
                  <a:schemeClr val="bg1"/>
                </a:solidFill>
              </a:rPr>
              <a:t>클라우드</a:t>
            </a:r>
            <a:r>
              <a:rPr lang="ko-KR" altLang="en-US" b="1" dirty="0" smtClean="0">
                <a:solidFill>
                  <a:schemeClr val="bg1"/>
                </a:solidFill>
              </a:rPr>
              <a:t> 서비스 </a:t>
            </a:r>
            <a:r>
              <a:rPr lang="ko-KR" altLang="en-US" b="1" dirty="0" err="1" smtClean="0">
                <a:solidFill>
                  <a:schemeClr val="bg1"/>
                </a:solidFill>
              </a:rPr>
              <a:t>로드맵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50" name="Group 57"/>
          <p:cNvGrpSpPr>
            <a:grpSpLocks/>
          </p:cNvGrpSpPr>
          <p:nvPr/>
        </p:nvGrpSpPr>
        <p:grpSpPr bwMode="auto">
          <a:xfrm>
            <a:off x="4949254" y="1400794"/>
            <a:ext cx="4933950" cy="5502275"/>
            <a:chOff x="2978" y="638"/>
            <a:chExt cx="3108" cy="3466"/>
          </a:xfrm>
        </p:grpSpPr>
        <p:grpSp>
          <p:nvGrpSpPr>
            <p:cNvPr id="61" name="Group 53"/>
            <p:cNvGrpSpPr>
              <a:grpSpLocks/>
            </p:cNvGrpSpPr>
            <p:nvPr/>
          </p:nvGrpSpPr>
          <p:grpSpPr bwMode="auto">
            <a:xfrm>
              <a:off x="2978" y="638"/>
              <a:ext cx="3108" cy="825"/>
              <a:chOff x="2978" y="638"/>
              <a:chExt cx="3108" cy="825"/>
            </a:xfrm>
          </p:grpSpPr>
          <p:sp>
            <p:nvSpPr>
              <p:cNvPr id="81" name="직사각형 80"/>
              <p:cNvSpPr/>
              <p:nvPr/>
            </p:nvSpPr>
            <p:spPr>
              <a:xfrm>
                <a:off x="2978" y="638"/>
                <a:ext cx="33" cy="825"/>
              </a:xfrm>
              <a:prstGeom prst="rect">
                <a:avLst/>
              </a:prstGeom>
              <a:solidFill>
                <a:srgbClr val="001C4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3004" y="638"/>
                <a:ext cx="3082" cy="825"/>
              </a:xfrm>
              <a:prstGeom prst="rect">
                <a:avLst/>
              </a:prstGeom>
              <a:gradFill flip="none" rotWithShape="1">
                <a:gsLst>
                  <a:gs pos="69000">
                    <a:srgbClr val="EAEAEA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400"/>
              </a:p>
            </p:txBody>
          </p:sp>
          <p:sp>
            <p:nvSpPr>
              <p:cNvPr id="83" name="TextBox 77"/>
              <p:cNvSpPr txBox="1">
                <a:spLocks noChangeArrowheads="1"/>
              </p:cNvSpPr>
              <p:nvPr/>
            </p:nvSpPr>
            <p:spPr bwMode="auto">
              <a:xfrm>
                <a:off x="3070" y="863"/>
                <a:ext cx="1391" cy="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kumimoji="0" lang="ko-KR" altLang="en-US" sz="1300" b="1" dirty="0" err="1">
                    <a:solidFill>
                      <a:srgbClr val="07518F"/>
                    </a:solidFill>
                    <a:ea typeface="맑은 고딕" pitchFamily="50" charset="-127"/>
                    <a:cs typeface="Arial" pitchFamily="34" charset="0"/>
                  </a:rPr>
                  <a:t>기업내</a:t>
                </a:r>
                <a:r>
                  <a:rPr kumimoji="0" lang="ko-KR" altLang="en-US" sz="1300" b="1" dirty="0">
                    <a:solidFill>
                      <a:srgbClr val="07518F"/>
                    </a:solidFill>
                    <a:ea typeface="맑은 고딕" pitchFamily="50" charset="-127"/>
                    <a:cs typeface="Arial" pitchFamily="34" charset="0"/>
                  </a:rPr>
                  <a:t> 비즈니스 프로세스 운영을 </a:t>
                </a:r>
                <a:r>
                  <a:rPr kumimoji="0" lang="ko-KR" altLang="en-US" sz="1300" b="1" dirty="0" err="1">
                    <a:solidFill>
                      <a:srgbClr val="07518F"/>
                    </a:solidFill>
                    <a:ea typeface="맑은 고딕" pitchFamily="50" charset="-127"/>
                    <a:cs typeface="Arial" pitchFamily="34" charset="0"/>
                  </a:rPr>
                  <a:t>클라우드</a:t>
                </a:r>
                <a:r>
                  <a:rPr kumimoji="0" lang="ko-KR" altLang="en-US" sz="1300" b="1" dirty="0">
                    <a:solidFill>
                      <a:srgbClr val="07518F"/>
                    </a:solidFill>
                    <a:ea typeface="맑은 고딕" pitchFamily="50" charset="-127"/>
                    <a:cs typeface="Arial" pitchFamily="34" charset="0"/>
                  </a:rPr>
                  <a:t> 서비스로 제공</a:t>
                </a:r>
              </a:p>
            </p:txBody>
          </p:sp>
        </p:grpSp>
        <p:grpSp>
          <p:nvGrpSpPr>
            <p:cNvPr id="63" name="Group 56"/>
            <p:cNvGrpSpPr>
              <a:grpSpLocks/>
            </p:cNvGrpSpPr>
            <p:nvPr/>
          </p:nvGrpSpPr>
          <p:grpSpPr bwMode="auto">
            <a:xfrm>
              <a:off x="2978" y="1519"/>
              <a:ext cx="3108" cy="825"/>
              <a:chOff x="2978" y="1519"/>
              <a:chExt cx="3108" cy="825"/>
            </a:xfrm>
          </p:grpSpPr>
          <p:sp>
            <p:nvSpPr>
              <p:cNvPr id="78" name="직사각형 77"/>
              <p:cNvSpPr/>
              <p:nvPr/>
            </p:nvSpPr>
            <p:spPr>
              <a:xfrm>
                <a:off x="2978" y="1519"/>
                <a:ext cx="33" cy="825"/>
              </a:xfrm>
              <a:prstGeom prst="rect">
                <a:avLst/>
              </a:prstGeom>
              <a:solidFill>
                <a:srgbClr val="01539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3004" y="1519"/>
                <a:ext cx="3082" cy="825"/>
              </a:xfrm>
              <a:prstGeom prst="rect">
                <a:avLst/>
              </a:prstGeom>
              <a:gradFill flip="none" rotWithShape="1">
                <a:gsLst>
                  <a:gs pos="69000">
                    <a:srgbClr val="EAEAEA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400"/>
              </a:p>
            </p:txBody>
          </p:sp>
          <p:sp>
            <p:nvSpPr>
              <p:cNvPr id="80" name="TextBox 77"/>
              <p:cNvSpPr txBox="1">
                <a:spLocks noChangeArrowheads="1"/>
              </p:cNvSpPr>
              <p:nvPr/>
            </p:nvSpPr>
            <p:spPr bwMode="auto">
              <a:xfrm>
                <a:off x="3070" y="1681"/>
                <a:ext cx="1391" cy="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kumimoji="0" lang="ko-KR" altLang="en-US" sz="1300" b="1" dirty="0">
                    <a:solidFill>
                      <a:srgbClr val="07518F"/>
                    </a:solidFill>
                    <a:ea typeface="맑은 고딕" pitchFamily="50" charset="-127"/>
                    <a:cs typeface="Arial" pitchFamily="34" charset="0"/>
                  </a:rPr>
                  <a:t>개인 및 기업 고객을 대상으로 애플리케이션 및 패키지 </a:t>
                </a:r>
                <a:r>
                  <a:rPr kumimoji="0" lang="en-US" altLang="ko-KR" sz="1300" b="1" dirty="0">
                    <a:solidFill>
                      <a:srgbClr val="07518F"/>
                    </a:solidFill>
                    <a:ea typeface="맑은 고딕" pitchFamily="50" charset="-127"/>
                    <a:cs typeface="Arial" pitchFamily="34" charset="0"/>
                  </a:rPr>
                  <a:t>S/W </a:t>
                </a:r>
                <a:r>
                  <a:rPr kumimoji="0" lang="ko-KR" altLang="en-US" sz="1300" b="1" dirty="0">
                    <a:solidFill>
                      <a:srgbClr val="07518F"/>
                    </a:solidFill>
                    <a:ea typeface="맑은 고딕" pitchFamily="50" charset="-127"/>
                    <a:cs typeface="Arial" pitchFamily="34" charset="0"/>
                  </a:rPr>
                  <a:t>솔루션을 </a:t>
                </a:r>
                <a:r>
                  <a:rPr kumimoji="0" lang="ko-KR" altLang="en-US" sz="1300" b="1" dirty="0" err="1">
                    <a:solidFill>
                      <a:srgbClr val="07518F"/>
                    </a:solidFill>
                    <a:ea typeface="맑은 고딕" pitchFamily="50" charset="-127"/>
                    <a:cs typeface="Arial" pitchFamily="34" charset="0"/>
                  </a:rPr>
                  <a:t>클라우드</a:t>
                </a:r>
                <a:r>
                  <a:rPr kumimoji="0" lang="ko-KR" altLang="en-US" sz="1300" b="1" dirty="0">
                    <a:solidFill>
                      <a:srgbClr val="07518F"/>
                    </a:solidFill>
                    <a:ea typeface="맑은 고딕" pitchFamily="50" charset="-127"/>
                    <a:cs typeface="Arial" pitchFamily="34" charset="0"/>
                  </a:rPr>
                  <a:t> 서비스로 제공</a:t>
                </a:r>
              </a:p>
            </p:txBody>
          </p:sp>
        </p:grpSp>
        <p:grpSp>
          <p:nvGrpSpPr>
            <p:cNvPr id="65" name="Group 55"/>
            <p:cNvGrpSpPr>
              <a:grpSpLocks/>
            </p:cNvGrpSpPr>
            <p:nvPr/>
          </p:nvGrpSpPr>
          <p:grpSpPr bwMode="auto">
            <a:xfrm>
              <a:off x="2978" y="2399"/>
              <a:ext cx="3108" cy="825"/>
              <a:chOff x="2978" y="2399"/>
              <a:chExt cx="3108" cy="825"/>
            </a:xfrm>
          </p:grpSpPr>
          <p:sp>
            <p:nvSpPr>
              <p:cNvPr id="75" name="직사각형 74"/>
              <p:cNvSpPr/>
              <p:nvPr/>
            </p:nvSpPr>
            <p:spPr>
              <a:xfrm>
                <a:off x="2978" y="2399"/>
                <a:ext cx="33" cy="825"/>
              </a:xfrm>
              <a:prstGeom prst="rect">
                <a:avLst/>
              </a:prstGeom>
              <a:solidFill>
                <a:srgbClr val="0081C8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3004" y="2399"/>
                <a:ext cx="3082" cy="825"/>
              </a:xfrm>
              <a:prstGeom prst="rect">
                <a:avLst/>
              </a:prstGeom>
              <a:gradFill flip="none" rotWithShape="1">
                <a:gsLst>
                  <a:gs pos="69000">
                    <a:srgbClr val="EAEAEA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400"/>
              </a:p>
            </p:txBody>
          </p:sp>
          <p:sp>
            <p:nvSpPr>
              <p:cNvPr id="77" name="TextBox 77"/>
              <p:cNvSpPr txBox="1">
                <a:spLocks noChangeArrowheads="1"/>
              </p:cNvSpPr>
              <p:nvPr/>
            </p:nvSpPr>
            <p:spPr bwMode="auto">
              <a:xfrm>
                <a:off x="3070" y="2499"/>
                <a:ext cx="1391" cy="6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kumimoji="0" lang="ko-KR" altLang="en-US" sz="1300" b="1" dirty="0" err="1">
                    <a:solidFill>
                      <a:srgbClr val="07518F"/>
                    </a:solidFill>
                    <a:ea typeface="맑은 고딕" pitchFamily="50" charset="-127"/>
                    <a:cs typeface="Arial" pitchFamily="34" charset="0"/>
                  </a:rPr>
                  <a:t>클라우드</a:t>
                </a:r>
                <a:r>
                  <a:rPr kumimoji="0" lang="ko-KR" altLang="en-US" sz="1300" b="1" dirty="0">
                    <a:solidFill>
                      <a:srgbClr val="07518F"/>
                    </a:solidFill>
                    <a:ea typeface="맑은 고딕" pitchFamily="50" charset="-127"/>
                    <a:cs typeface="Arial" pitchFamily="34" charset="0"/>
                  </a:rPr>
                  <a:t> 서비스 제공에 필요한 서비스 요소를 구축</a:t>
                </a:r>
                <a:r>
                  <a:rPr kumimoji="0" lang="en-US" altLang="ko-KR" sz="1300" b="1" dirty="0">
                    <a:solidFill>
                      <a:srgbClr val="07518F"/>
                    </a:solidFill>
                    <a:ea typeface="맑은 고딕" pitchFamily="50" charset="-127"/>
                    <a:cs typeface="Arial" pitchFamily="34" charset="0"/>
                  </a:rPr>
                  <a:t>, </a:t>
                </a:r>
                <a:r>
                  <a:rPr kumimoji="0" lang="ko-KR" altLang="en-US" sz="1300" b="1" dirty="0">
                    <a:solidFill>
                      <a:srgbClr val="07518F"/>
                    </a:solidFill>
                    <a:ea typeface="맑은 고딕" pitchFamily="50" charset="-127"/>
                    <a:cs typeface="Arial" pitchFamily="34" charset="0"/>
                  </a:rPr>
                  <a:t>테스트</a:t>
                </a:r>
                <a:r>
                  <a:rPr kumimoji="0" lang="en-US" altLang="ko-KR" sz="1300" b="1" dirty="0">
                    <a:solidFill>
                      <a:srgbClr val="07518F"/>
                    </a:solidFill>
                    <a:ea typeface="맑은 고딕" pitchFamily="50" charset="-127"/>
                    <a:cs typeface="Arial" pitchFamily="34" charset="0"/>
                  </a:rPr>
                  <a:t>, </a:t>
                </a:r>
                <a:r>
                  <a:rPr kumimoji="0" lang="ko-KR" altLang="en-US" sz="1300" b="1" dirty="0">
                    <a:solidFill>
                      <a:srgbClr val="07518F"/>
                    </a:solidFill>
                    <a:ea typeface="맑은 고딕" pitchFamily="50" charset="-127"/>
                    <a:cs typeface="Arial" pitchFamily="34" charset="0"/>
                  </a:rPr>
                  <a:t>배포 및 관리할 수 있는 모든 환경 및 도구 서비스</a:t>
                </a:r>
              </a:p>
            </p:txBody>
          </p:sp>
        </p:grpSp>
        <p:grpSp>
          <p:nvGrpSpPr>
            <p:cNvPr id="66" name="Group 54"/>
            <p:cNvGrpSpPr>
              <a:grpSpLocks/>
            </p:cNvGrpSpPr>
            <p:nvPr/>
          </p:nvGrpSpPr>
          <p:grpSpPr bwMode="auto">
            <a:xfrm>
              <a:off x="2978" y="3279"/>
              <a:ext cx="3108" cy="825"/>
              <a:chOff x="2978" y="3279"/>
              <a:chExt cx="3108" cy="825"/>
            </a:xfrm>
          </p:grpSpPr>
          <p:sp>
            <p:nvSpPr>
              <p:cNvPr id="71" name="직사각형 70"/>
              <p:cNvSpPr/>
              <p:nvPr/>
            </p:nvSpPr>
            <p:spPr>
              <a:xfrm>
                <a:off x="2978" y="3279"/>
                <a:ext cx="33" cy="825"/>
              </a:xfrm>
              <a:prstGeom prst="rect">
                <a:avLst/>
              </a:prstGeom>
              <a:solidFill>
                <a:srgbClr val="00B0F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2" name="직사각형 71"/>
              <p:cNvSpPr/>
              <p:nvPr/>
            </p:nvSpPr>
            <p:spPr>
              <a:xfrm>
                <a:off x="3004" y="3279"/>
                <a:ext cx="3082" cy="825"/>
              </a:xfrm>
              <a:prstGeom prst="rect">
                <a:avLst/>
              </a:prstGeom>
              <a:gradFill flip="none" rotWithShape="1">
                <a:gsLst>
                  <a:gs pos="69000">
                    <a:srgbClr val="EAEAEA"/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400"/>
              </a:p>
            </p:txBody>
          </p:sp>
          <p:sp>
            <p:nvSpPr>
              <p:cNvPr id="73" name="TextBox 77"/>
              <p:cNvSpPr txBox="1">
                <a:spLocks noChangeArrowheads="1"/>
              </p:cNvSpPr>
              <p:nvPr/>
            </p:nvSpPr>
            <p:spPr bwMode="auto">
              <a:xfrm>
                <a:off x="3070" y="3379"/>
                <a:ext cx="1391" cy="6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itchFamily="50" charset="-127"/>
                    <a:ea typeface="굴림" pitchFamily="50" charset="-127"/>
                  </a:defRPr>
                </a:lvl9pPr>
              </a:lstStyle>
              <a:p>
                <a:pPr eaLnBrk="1" latinLnBrk="0" hangingPunct="1"/>
                <a:r>
                  <a:rPr kumimoji="0" lang="ko-KR" altLang="en-US" sz="1300" b="1" dirty="0">
                    <a:solidFill>
                      <a:srgbClr val="07518F"/>
                    </a:solidFill>
                    <a:ea typeface="맑은 고딕" pitchFamily="50" charset="-127"/>
                    <a:cs typeface="Arial" pitchFamily="34" charset="0"/>
                  </a:rPr>
                  <a:t>서버</a:t>
                </a:r>
                <a:r>
                  <a:rPr kumimoji="0" lang="en-US" altLang="ko-KR" sz="1300" b="1" dirty="0">
                    <a:solidFill>
                      <a:srgbClr val="07518F"/>
                    </a:solidFill>
                    <a:ea typeface="맑은 고딕" pitchFamily="50" charset="-127"/>
                    <a:cs typeface="Arial" pitchFamily="34" charset="0"/>
                  </a:rPr>
                  <a:t>, </a:t>
                </a:r>
                <a:r>
                  <a:rPr kumimoji="0" lang="ko-KR" altLang="en-US" sz="1300" b="1" dirty="0">
                    <a:solidFill>
                      <a:srgbClr val="07518F"/>
                    </a:solidFill>
                    <a:ea typeface="맑은 고딕" pitchFamily="50" charset="-127"/>
                    <a:cs typeface="Arial" pitchFamily="34" charset="0"/>
                  </a:rPr>
                  <a:t>스토리지 등의 인프라 자원을 사용자가 필요한 만큼 탄력적으로 제공</a:t>
                </a:r>
                <a:r>
                  <a:rPr kumimoji="0" lang="en-US" altLang="ko-KR" sz="1300" b="1" dirty="0">
                    <a:solidFill>
                      <a:srgbClr val="07518F"/>
                    </a:solidFill>
                    <a:ea typeface="맑은 고딕" pitchFamily="50" charset="-127"/>
                    <a:cs typeface="Arial" pitchFamily="34" charset="0"/>
                  </a:rPr>
                  <a:t>, </a:t>
                </a:r>
                <a:r>
                  <a:rPr kumimoji="0" lang="ko-KR" altLang="en-US" sz="1300" b="1" dirty="0" err="1">
                    <a:solidFill>
                      <a:srgbClr val="07518F"/>
                    </a:solidFill>
                    <a:ea typeface="맑은 고딕" pitchFamily="50" charset="-127"/>
                    <a:cs typeface="Arial" pitchFamily="34" charset="0"/>
                  </a:rPr>
                  <a:t>클라우드</a:t>
                </a:r>
                <a:r>
                  <a:rPr kumimoji="0" lang="ko-KR" altLang="en-US" sz="1300" b="1" dirty="0">
                    <a:solidFill>
                      <a:srgbClr val="07518F"/>
                    </a:solidFill>
                    <a:ea typeface="맑은 고딕" pitchFamily="50" charset="-127"/>
                    <a:cs typeface="Arial" pitchFamily="34" charset="0"/>
                  </a:rPr>
                  <a:t> 서비스 관리 및 보안 관리 제공</a:t>
                </a:r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4512" y="3336"/>
                <a:ext cx="1572" cy="71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solidFill>
                    <a:srgbClr val="404040"/>
                  </a:solidFill>
                </a:endParaRPr>
              </a:p>
            </p:txBody>
          </p:sp>
        </p:grpSp>
        <p:sp>
          <p:nvSpPr>
            <p:cNvPr id="67" name="Rectangle 676"/>
            <p:cNvSpPr>
              <a:spLocks noChangeArrowheads="1"/>
            </p:cNvSpPr>
            <p:nvPr/>
          </p:nvSpPr>
          <p:spPr bwMode="auto">
            <a:xfrm>
              <a:off x="4548" y="733"/>
              <a:ext cx="1494" cy="635"/>
            </a:xfrm>
            <a:prstGeom prst="rect">
              <a:avLst/>
            </a:prstGeom>
            <a:solidFill>
              <a:srgbClr val="EAEAEA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BFBFB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25200" rIns="18000" bIns="25200" anchor="ctr"/>
            <a:lstStyle>
              <a:lvl1pPr marL="85725" indent="-85725" eaLnBrk="0" hangingPunct="0">
                <a:tabLst>
                  <a:tab pos="1438275" algn="l"/>
                </a:tabLs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1438275" algn="l"/>
                </a:tabLs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1438275" algn="l"/>
                </a:tabLs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1438275" algn="l"/>
                </a:tabLs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1438275" algn="l"/>
                </a:tabLs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38275" algn="l"/>
                </a:tabLs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38275" algn="l"/>
                </a:tabLs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38275" algn="l"/>
                </a:tabLs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38275" algn="l"/>
                </a:tabLs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9pPr>
            </a:lstStyle>
            <a:p>
              <a:pPr eaLnBrk="1" latinLnBrk="0" hangingPunct="1">
                <a:buClr>
                  <a:srgbClr val="404040"/>
                </a:buClr>
                <a:buSzPct val="100000"/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rgbClr val="404040"/>
                  </a:solidFill>
                  <a:ea typeface="맑은 고딕" pitchFamily="50" charset="-127"/>
                </a:rPr>
                <a:t>Public Service : Smarter Commerce, Social Business, Business Analytics &amp; Optimization, Smarter Cities </a:t>
              </a:r>
              <a:r>
                <a:rPr lang="ko-KR" altLang="en-US" sz="1200" dirty="0">
                  <a:solidFill>
                    <a:srgbClr val="404040"/>
                  </a:solidFill>
                  <a:ea typeface="맑은 고딕" pitchFamily="50" charset="-127"/>
                </a:rPr>
                <a:t>솔루션</a:t>
              </a:r>
            </a:p>
          </p:txBody>
        </p:sp>
        <p:sp>
          <p:nvSpPr>
            <p:cNvPr id="68" name="Rectangle 676"/>
            <p:cNvSpPr>
              <a:spLocks noChangeArrowheads="1"/>
            </p:cNvSpPr>
            <p:nvPr/>
          </p:nvSpPr>
          <p:spPr bwMode="auto">
            <a:xfrm>
              <a:off x="4548" y="1614"/>
              <a:ext cx="1494" cy="635"/>
            </a:xfrm>
            <a:prstGeom prst="rect">
              <a:avLst/>
            </a:prstGeom>
            <a:solidFill>
              <a:srgbClr val="EAEAEA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BFBFB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25200" rIns="18000" bIns="25200" anchor="ctr"/>
            <a:lstStyle>
              <a:lvl1pPr marL="85725" indent="-85725" eaLnBrk="0" hangingPunct="0">
                <a:tabLst>
                  <a:tab pos="1438275" algn="l"/>
                </a:tabLs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1438275" algn="l"/>
                </a:tabLs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1438275" algn="l"/>
                </a:tabLs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1438275" algn="l"/>
                </a:tabLs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1438275" algn="l"/>
                </a:tabLs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38275" algn="l"/>
                </a:tabLs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38275" algn="l"/>
                </a:tabLs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38275" algn="l"/>
                </a:tabLs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38275" algn="l"/>
                </a:tabLs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9pPr>
            </a:lstStyle>
            <a:p>
              <a:pPr eaLnBrk="1" latinLnBrk="0" hangingPunct="1">
                <a:buClr>
                  <a:srgbClr val="404040"/>
                </a:buClr>
                <a:buSzPct val="100000"/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rgbClr val="404040"/>
                  </a:solidFill>
                  <a:ea typeface="맑은 고딕" pitchFamily="50" charset="-127"/>
                </a:rPr>
                <a:t>Public Service : IBM Tivoli, Lotus, Rational </a:t>
              </a:r>
              <a:r>
                <a:rPr lang="ko-KR" altLang="en-US" sz="1200" dirty="0">
                  <a:solidFill>
                    <a:srgbClr val="404040"/>
                  </a:solidFill>
                  <a:ea typeface="맑은 고딕" pitchFamily="50" charset="-127"/>
                </a:rPr>
                <a:t>등 패키지 솔루션</a:t>
              </a:r>
            </a:p>
            <a:p>
              <a:pPr eaLnBrk="1" latinLnBrk="0" hangingPunct="1">
                <a:buClr>
                  <a:srgbClr val="404040"/>
                </a:buClr>
                <a:buSzPct val="100000"/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rgbClr val="404040"/>
                  </a:solidFill>
                  <a:ea typeface="맑은 고딕" pitchFamily="50" charset="-127"/>
                </a:rPr>
                <a:t>SaaS Platform </a:t>
              </a:r>
              <a:r>
                <a:rPr lang="ko-KR" altLang="en-US" sz="1200" dirty="0">
                  <a:solidFill>
                    <a:srgbClr val="404040"/>
                  </a:solidFill>
                  <a:ea typeface="맑은 고딕" pitchFamily="50" charset="-127"/>
                </a:rPr>
                <a:t>을 </a:t>
              </a:r>
              <a:r>
                <a:rPr lang="en-US" altLang="ko-KR" sz="1200" dirty="0" smtClean="0">
                  <a:solidFill>
                    <a:srgbClr val="404040"/>
                  </a:solidFill>
                  <a:ea typeface="맑은 고딕" pitchFamily="50" charset="-127"/>
                </a:rPr>
                <a:t>On-Premise</a:t>
              </a:r>
              <a:r>
                <a:rPr lang="ko-KR" altLang="en-US" sz="1200" dirty="0" smtClean="0">
                  <a:solidFill>
                    <a:srgbClr val="404040"/>
                  </a:solidFill>
                  <a:ea typeface="맑은 고딕" pitchFamily="50" charset="-127"/>
                </a:rPr>
                <a:t>로 </a:t>
              </a:r>
              <a:r>
                <a:rPr lang="ko-KR" altLang="en-US" sz="1200" dirty="0">
                  <a:solidFill>
                    <a:srgbClr val="404040"/>
                  </a:solidFill>
                  <a:ea typeface="맑은 고딕" pitchFamily="50" charset="-127"/>
                </a:rPr>
                <a:t>구축하기 위한 플랫폼 솔루션</a:t>
              </a:r>
            </a:p>
          </p:txBody>
        </p:sp>
        <p:sp>
          <p:nvSpPr>
            <p:cNvPr id="69" name="Rectangle 676"/>
            <p:cNvSpPr>
              <a:spLocks noChangeArrowheads="1"/>
            </p:cNvSpPr>
            <p:nvPr/>
          </p:nvSpPr>
          <p:spPr bwMode="auto">
            <a:xfrm>
              <a:off x="4548" y="2494"/>
              <a:ext cx="1494" cy="635"/>
            </a:xfrm>
            <a:prstGeom prst="rect">
              <a:avLst/>
            </a:prstGeom>
            <a:solidFill>
              <a:srgbClr val="EAEAEA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BFBFB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8000" tIns="25200" rIns="18000" bIns="25200" anchor="ctr"/>
            <a:lstStyle>
              <a:lvl1pPr marL="85725" indent="-85725" eaLnBrk="0" hangingPunct="0">
                <a:tabLst>
                  <a:tab pos="1438275" algn="l"/>
                </a:tabLs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1438275" algn="l"/>
                </a:tabLs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1438275" algn="l"/>
                </a:tabLs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1438275" algn="l"/>
                </a:tabLs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1438275" algn="l"/>
                </a:tabLs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38275" algn="l"/>
                </a:tabLs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38275" algn="l"/>
                </a:tabLs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38275" algn="l"/>
                </a:tabLs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38275" algn="l"/>
                </a:tabLs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9pPr>
            </a:lstStyle>
            <a:p>
              <a:pPr eaLnBrk="1" latinLnBrk="0" hangingPunct="1">
                <a:buClr>
                  <a:srgbClr val="404040"/>
                </a:buClr>
                <a:buSzPct val="100000"/>
                <a:buFont typeface="Arial" pitchFamily="34" charset="0"/>
                <a:buChar char="•"/>
              </a:pPr>
              <a:r>
                <a:rPr lang="ko-KR" altLang="en-US" sz="1200" dirty="0">
                  <a:solidFill>
                    <a:srgbClr val="404040"/>
                  </a:solidFill>
                  <a:ea typeface="맑은 고딕" pitchFamily="50" charset="-127"/>
                </a:rPr>
                <a:t>확장성과 탄력성 있는 서비스 제공을 위한 </a:t>
              </a:r>
              <a:r>
                <a:rPr lang="ko-KR" altLang="en-US" sz="1200" dirty="0" err="1">
                  <a:solidFill>
                    <a:srgbClr val="404040"/>
                  </a:solidFill>
                  <a:ea typeface="맑은 고딕" pitchFamily="50" charset="-127"/>
                </a:rPr>
                <a:t>미들웨어</a:t>
              </a:r>
              <a:r>
                <a:rPr lang="ko-KR" altLang="en-US" sz="1200" dirty="0">
                  <a:solidFill>
                    <a:srgbClr val="404040"/>
                  </a:solidFill>
                  <a:ea typeface="맑은 고딕" pitchFamily="50" charset="-127"/>
                </a:rPr>
                <a:t> 솔루션</a:t>
              </a:r>
            </a:p>
            <a:p>
              <a:pPr eaLnBrk="1" latinLnBrk="0" hangingPunct="1">
                <a:buClr>
                  <a:srgbClr val="404040"/>
                </a:buClr>
                <a:buSzPct val="100000"/>
                <a:buFont typeface="Arial" pitchFamily="34" charset="0"/>
                <a:buChar char="•"/>
              </a:pPr>
              <a:r>
                <a:rPr lang="ko-KR" altLang="en-US" sz="1200" dirty="0" err="1">
                  <a:solidFill>
                    <a:srgbClr val="404040"/>
                  </a:solidFill>
                  <a:ea typeface="맑은 고딕" pitchFamily="50" charset="-127"/>
                </a:rPr>
                <a:t>미들웨어</a:t>
              </a:r>
              <a:r>
                <a:rPr lang="ko-KR" altLang="en-US" sz="1200" dirty="0">
                  <a:solidFill>
                    <a:srgbClr val="404040"/>
                  </a:solidFill>
                  <a:ea typeface="맑은 고딕" pitchFamily="50" charset="-127"/>
                </a:rPr>
                <a:t> 및 하드웨어가 통합된 </a:t>
              </a:r>
              <a:r>
                <a:rPr lang="ko-KR" altLang="en-US" sz="1200" dirty="0" err="1">
                  <a:solidFill>
                    <a:srgbClr val="404040"/>
                  </a:solidFill>
                  <a:ea typeface="맑은 고딕" pitchFamily="50" charset="-127"/>
                </a:rPr>
                <a:t>클라우드</a:t>
              </a:r>
              <a:r>
                <a:rPr lang="ko-KR" altLang="en-US" sz="1200" dirty="0">
                  <a:solidFill>
                    <a:srgbClr val="404040"/>
                  </a:solidFill>
                  <a:ea typeface="맑은 고딕" pitchFamily="50" charset="-127"/>
                </a:rPr>
                <a:t> </a:t>
              </a:r>
              <a:r>
                <a:rPr lang="ko-KR" altLang="en-US" sz="1200" dirty="0" err="1">
                  <a:solidFill>
                    <a:srgbClr val="404040"/>
                  </a:solidFill>
                  <a:ea typeface="맑은 고딕" pitchFamily="50" charset="-127"/>
                </a:rPr>
                <a:t>어플라이언스</a:t>
              </a:r>
              <a:endParaRPr lang="ko-KR" altLang="en-US" sz="1200" dirty="0">
                <a:solidFill>
                  <a:srgbClr val="404040"/>
                </a:solidFill>
                <a:ea typeface="맑은 고딕" pitchFamily="50" charset="-127"/>
              </a:endParaRPr>
            </a:p>
          </p:txBody>
        </p:sp>
        <p:sp>
          <p:nvSpPr>
            <p:cNvPr id="70" name="Rectangle 676"/>
            <p:cNvSpPr>
              <a:spLocks noChangeArrowheads="1"/>
            </p:cNvSpPr>
            <p:nvPr/>
          </p:nvSpPr>
          <p:spPr bwMode="auto">
            <a:xfrm>
              <a:off x="4548" y="3374"/>
              <a:ext cx="1494" cy="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25200" rIns="18000" bIns="25200" anchor="ctr"/>
            <a:lstStyle>
              <a:lvl1pPr marL="85725" indent="-85725" eaLnBrk="0" hangingPunct="0">
                <a:tabLst>
                  <a:tab pos="1438275" algn="l"/>
                </a:tabLs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1438275" algn="l"/>
                </a:tabLs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1438275" algn="l"/>
                </a:tabLs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1438275" algn="l"/>
                </a:tabLs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1438275" algn="l"/>
                </a:tabLs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38275" algn="l"/>
                </a:tabLs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38275" algn="l"/>
                </a:tabLs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38275" algn="l"/>
                </a:tabLs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438275" algn="l"/>
                </a:tabLs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pitchFamily="50" charset="-127"/>
                </a:defRPr>
              </a:lvl9pPr>
            </a:lstStyle>
            <a:p>
              <a:pPr eaLnBrk="1" latinLnBrk="0" hangingPunct="1">
                <a:buClr>
                  <a:srgbClr val="404040"/>
                </a:buClr>
                <a:buSzPct val="100000"/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rgbClr val="404040"/>
                  </a:solidFill>
                  <a:ea typeface="맑은 고딕" pitchFamily="50" charset="-127"/>
                </a:rPr>
                <a:t>x86, UNIX</a:t>
              </a:r>
              <a:r>
                <a:rPr lang="ko-KR" altLang="en-US" sz="1200" dirty="0">
                  <a:solidFill>
                    <a:srgbClr val="404040"/>
                  </a:solidFill>
                  <a:ea typeface="맑은 고딕" pitchFamily="50" charset="-127"/>
                </a:rPr>
                <a:t>서버 가상화</a:t>
              </a:r>
              <a:r>
                <a:rPr lang="en-US" altLang="ko-KR" sz="1200" dirty="0">
                  <a:solidFill>
                    <a:srgbClr val="404040"/>
                  </a:solidFill>
                  <a:ea typeface="맑은 고딕" pitchFamily="50" charset="-127"/>
                </a:rPr>
                <a:t>, </a:t>
              </a:r>
              <a:r>
                <a:rPr lang="ko-KR" altLang="en-US" sz="1200" dirty="0">
                  <a:solidFill>
                    <a:srgbClr val="404040"/>
                  </a:solidFill>
                  <a:ea typeface="맑은 고딕" pitchFamily="50" charset="-127"/>
                </a:rPr>
                <a:t>스토리지 가상화</a:t>
              </a:r>
              <a:r>
                <a:rPr lang="en-US" altLang="ko-KR" sz="1200" dirty="0">
                  <a:solidFill>
                    <a:srgbClr val="404040"/>
                  </a:solidFill>
                  <a:ea typeface="맑은 고딕" pitchFamily="50" charset="-127"/>
                </a:rPr>
                <a:t>/</a:t>
              </a:r>
              <a:r>
                <a:rPr lang="ko-KR" altLang="en-US" sz="1200" dirty="0" err="1">
                  <a:solidFill>
                    <a:srgbClr val="404040"/>
                  </a:solidFill>
                  <a:ea typeface="맑은 고딕" pitchFamily="50" charset="-127"/>
                </a:rPr>
                <a:t>클라우드</a:t>
              </a:r>
              <a:r>
                <a:rPr lang="ko-KR" altLang="en-US" sz="1200" dirty="0">
                  <a:solidFill>
                    <a:srgbClr val="404040"/>
                  </a:solidFill>
                  <a:ea typeface="맑은 고딕" pitchFamily="50" charset="-127"/>
                </a:rPr>
                <a:t> 솔루션</a:t>
              </a:r>
            </a:p>
            <a:p>
              <a:pPr eaLnBrk="1" latinLnBrk="0" hangingPunct="1">
                <a:buClr>
                  <a:srgbClr val="404040"/>
                </a:buClr>
                <a:buSzPct val="100000"/>
                <a:buFont typeface="Arial" pitchFamily="34" charset="0"/>
                <a:buChar char="•"/>
              </a:pPr>
              <a:r>
                <a:rPr lang="ko-KR" altLang="en-US" sz="1200" dirty="0" err="1">
                  <a:solidFill>
                    <a:srgbClr val="404040"/>
                  </a:solidFill>
                  <a:ea typeface="맑은 고딕" pitchFamily="50" charset="-127"/>
                </a:rPr>
                <a:t>클라우드</a:t>
              </a:r>
              <a:r>
                <a:rPr lang="ko-KR" altLang="en-US" sz="1200" dirty="0">
                  <a:solidFill>
                    <a:srgbClr val="404040"/>
                  </a:solidFill>
                  <a:ea typeface="맑은 고딕" pitchFamily="50" charset="-127"/>
                </a:rPr>
                <a:t> 서비스 관리</a:t>
              </a:r>
              <a:r>
                <a:rPr lang="en-US" altLang="ko-KR" sz="1200" dirty="0">
                  <a:solidFill>
                    <a:srgbClr val="404040"/>
                  </a:solidFill>
                  <a:ea typeface="맑은 고딕" pitchFamily="50" charset="-127"/>
                </a:rPr>
                <a:t>, </a:t>
              </a:r>
              <a:r>
                <a:rPr lang="ko-KR" altLang="en-US" sz="1200" dirty="0" err="1">
                  <a:solidFill>
                    <a:srgbClr val="404040"/>
                  </a:solidFill>
                  <a:ea typeface="맑은 고딕" pitchFamily="50" charset="-127"/>
                </a:rPr>
                <a:t>미터링</a:t>
              </a:r>
              <a:r>
                <a:rPr lang="ko-KR" altLang="en-US" sz="1200" dirty="0">
                  <a:solidFill>
                    <a:srgbClr val="404040"/>
                  </a:solidFill>
                  <a:ea typeface="맑은 고딕" pitchFamily="50" charset="-127"/>
                </a:rPr>
                <a:t> 및 </a:t>
              </a:r>
              <a:r>
                <a:rPr lang="ko-KR" altLang="en-US" sz="1200" dirty="0" err="1">
                  <a:solidFill>
                    <a:srgbClr val="404040"/>
                  </a:solidFill>
                  <a:ea typeface="맑은 고딕" pitchFamily="50" charset="-127"/>
                </a:rPr>
                <a:t>빌링</a:t>
              </a:r>
              <a:r>
                <a:rPr lang="en-US" altLang="ko-KR" sz="1200" dirty="0">
                  <a:solidFill>
                    <a:srgbClr val="404040"/>
                  </a:solidFill>
                  <a:ea typeface="맑은 고딕" pitchFamily="50" charset="-127"/>
                </a:rPr>
                <a:t>, </a:t>
              </a:r>
              <a:r>
                <a:rPr lang="ko-KR" altLang="en-US" sz="1200" dirty="0" err="1">
                  <a:solidFill>
                    <a:srgbClr val="404040"/>
                  </a:solidFill>
                  <a:ea typeface="맑은 고딕" pitchFamily="50" charset="-127"/>
                </a:rPr>
                <a:t>클라우드</a:t>
              </a:r>
              <a:r>
                <a:rPr lang="ko-KR" altLang="en-US" sz="1200" dirty="0">
                  <a:solidFill>
                    <a:srgbClr val="404040"/>
                  </a:solidFill>
                  <a:ea typeface="맑은 고딕" pitchFamily="50" charset="-127"/>
                </a:rPr>
                <a:t> 보안 관리 솔루션</a:t>
              </a:r>
            </a:p>
            <a:p>
              <a:pPr eaLnBrk="1" latinLnBrk="0" hangingPunct="1">
                <a:buClr>
                  <a:srgbClr val="404040"/>
                </a:buClr>
                <a:buSzPct val="100000"/>
                <a:buFont typeface="Arial" pitchFamily="34" charset="0"/>
                <a:buChar char="•"/>
              </a:pPr>
              <a:r>
                <a:rPr lang="en-US" altLang="ko-KR" sz="1200" dirty="0">
                  <a:solidFill>
                    <a:srgbClr val="404040"/>
                  </a:solidFill>
                  <a:ea typeface="맑은 고딕" pitchFamily="50" charset="-127"/>
                </a:rPr>
                <a:t>Public IaaS </a:t>
              </a:r>
              <a:r>
                <a:rPr lang="ko-KR" altLang="en-US" sz="1200" dirty="0">
                  <a:solidFill>
                    <a:srgbClr val="404040"/>
                  </a:solidFill>
                  <a:ea typeface="맑은 고딕" pitchFamily="50" charset="-127"/>
                </a:rPr>
                <a:t>서비스</a:t>
              </a:r>
            </a:p>
          </p:txBody>
        </p:sp>
      </p:grpSp>
      <p:cxnSp>
        <p:nvCxnSpPr>
          <p:cNvPr id="51" name="AutoShape 4"/>
          <p:cNvCxnSpPr>
            <a:cxnSpLocks noChangeShapeType="1"/>
            <a:stCxn id="78" idx="1"/>
          </p:cNvCxnSpPr>
          <p:nvPr/>
        </p:nvCxnSpPr>
        <p:spPr bwMode="auto">
          <a:xfrm rot="10800000" flipV="1">
            <a:off x="4168204" y="3455019"/>
            <a:ext cx="781050" cy="427038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015391"/>
            </a:solidFill>
            <a:miter lim="800000"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5C7A99"/>
                  </a:outerShdw>
                </a:effectLst>
              </a14:hiddenEffects>
            </a:ext>
          </a:extLst>
        </p:spPr>
      </p:cxnSp>
      <p:cxnSp>
        <p:nvCxnSpPr>
          <p:cNvPr id="52" name="AutoShape 4"/>
          <p:cNvCxnSpPr>
            <a:cxnSpLocks noChangeShapeType="1"/>
            <a:stCxn id="75" idx="1"/>
          </p:cNvCxnSpPr>
          <p:nvPr/>
        </p:nvCxnSpPr>
        <p:spPr bwMode="auto">
          <a:xfrm rot="10800000">
            <a:off x="4050729" y="4710732"/>
            <a:ext cx="898525" cy="141288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0081C8"/>
            </a:solidFill>
            <a:miter lim="800000"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5C7A99"/>
                  </a:outerShdw>
                </a:effectLst>
              </a14:hiddenEffects>
            </a:ext>
          </a:extLst>
        </p:spPr>
      </p:cxnSp>
      <p:cxnSp>
        <p:nvCxnSpPr>
          <p:cNvPr id="57" name="AutoShape 4"/>
          <p:cNvCxnSpPr>
            <a:cxnSpLocks noChangeShapeType="1"/>
            <a:stCxn id="71" idx="1"/>
          </p:cNvCxnSpPr>
          <p:nvPr/>
        </p:nvCxnSpPr>
        <p:spPr bwMode="auto">
          <a:xfrm rot="10800000">
            <a:off x="3936429" y="5848969"/>
            <a:ext cx="1012825" cy="40005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00B0F6"/>
            </a:solidFill>
            <a:miter lim="800000"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5C7A99"/>
                  </a:outerShdw>
                </a:effectLst>
              </a14:hiddenEffects>
            </a:ext>
          </a:extLst>
        </p:spPr>
      </p:cxnSp>
      <p:cxnSp>
        <p:nvCxnSpPr>
          <p:cNvPr id="60" name="AutoShape 4"/>
          <p:cNvCxnSpPr>
            <a:cxnSpLocks noChangeShapeType="1"/>
            <a:stCxn id="81" idx="1"/>
          </p:cNvCxnSpPr>
          <p:nvPr/>
        </p:nvCxnSpPr>
        <p:spPr bwMode="auto">
          <a:xfrm rot="10800000" flipV="1">
            <a:off x="4245992" y="2056432"/>
            <a:ext cx="703262" cy="989013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rgbClr val="001C46"/>
            </a:solidFill>
            <a:miter lim="800000"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5C7A99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9151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1072807" y="-22030"/>
            <a:ext cx="1321196" cy="307777"/>
          </a:xfrm>
        </p:spPr>
        <p:txBody>
          <a:bodyPr/>
          <a:lstStyle/>
          <a:p>
            <a:r>
              <a:rPr lang="ko-KR" altLang="en-US" dirty="0" err="1"/>
              <a:t>대시보드</a:t>
            </a:r>
            <a:r>
              <a:rPr lang="ko-KR" altLang="en-US" dirty="0"/>
              <a:t> 샘플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132" y="979940"/>
            <a:ext cx="3672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600" b="1" dirty="0" smtClean="0"/>
              <a:t>○ 주요 서비스 및 구성</a:t>
            </a:r>
            <a:endParaRPr lang="en-US" altLang="ko-KR" sz="16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810196" y="517411"/>
            <a:ext cx="42306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r>
              <a:rPr lang="en-US" altLang="ko-KR" b="1" dirty="0" smtClean="0">
                <a:solidFill>
                  <a:schemeClr val="bg1"/>
                </a:solidFill>
              </a:rPr>
              <a:t>. </a:t>
            </a:r>
            <a:r>
              <a:rPr lang="ko-KR" altLang="en-US" b="1" dirty="0" err="1" smtClean="0">
                <a:solidFill>
                  <a:schemeClr val="bg1"/>
                </a:solidFill>
              </a:rPr>
              <a:t>클라우드</a:t>
            </a:r>
            <a:r>
              <a:rPr lang="ko-KR" altLang="en-US" b="1" dirty="0" smtClean="0">
                <a:solidFill>
                  <a:schemeClr val="bg1"/>
                </a:solidFill>
              </a:rPr>
              <a:t> 컴퓨팅  서비스 및 구성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2360930" y="1284381"/>
            <a:ext cx="7586663" cy="5870575"/>
          </a:xfrm>
          <a:prstGeom prst="roundRect">
            <a:avLst>
              <a:gd name="adj" fmla="val 4130"/>
            </a:avLst>
          </a:prstGeom>
          <a:solidFill>
            <a:srgbClr val="6699FF"/>
          </a:solidFill>
          <a:ln w="9525" cap="flat" cmpd="sng" algn="ctr">
            <a:solidFill>
              <a:srgbClr val="B2B2B2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tIns="0" rIns="0" bIns="0" anchor="ctr"/>
          <a:lstStyle/>
          <a:p>
            <a:pPr algn="l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sz="2400" kern="0" dirty="0">
              <a:solidFill>
                <a:sysClr val="windowText" lastClr="000000"/>
              </a:solidFill>
              <a:latin typeface="Arial" pitchFamily="34" charset="0"/>
              <a:ea typeface="굴림"/>
              <a:cs typeface="Times New Roman" pitchFamily="18" charset="0"/>
            </a:endParaRPr>
          </a:p>
          <a:p>
            <a:pPr algn="l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sz="2400" kern="0" dirty="0">
              <a:solidFill>
                <a:sysClr val="windowText" lastClr="000000"/>
              </a:solidFill>
              <a:latin typeface="Arial" pitchFamily="34" charset="0"/>
              <a:ea typeface="굴림"/>
              <a:cs typeface="Times New Roman" pitchFamily="18" charset="0"/>
            </a:endParaRPr>
          </a:p>
          <a:p>
            <a:pPr algn="l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sz="2400" kern="0" dirty="0">
              <a:solidFill>
                <a:sysClr val="windowText" lastClr="000000"/>
              </a:solidFill>
              <a:latin typeface="Arial" pitchFamily="34" charset="0"/>
              <a:ea typeface="굴림"/>
              <a:cs typeface="Times New Roman" pitchFamily="18" charset="0"/>
            </a:endParaRPr>
          </a:p>
          <a:p>
            <a:pPr algn="l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sz="2400" kern="0" dirty="0">
              <a:solidFill>
                <a:sysClr val="windowText" lastClr="000000"/>
              </a:solidFill>
              <a:latin typeface="Arial" pitchFamily="34" charset="0"/>
              <a:ea typeface="굴림"/>
              <a:cs typeface="Times New Roman" pitchFamily="18" charset="0"/>
            </a:endParaRPr>
          </a:p>
          <a:p>
            <a:pPr algn="l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IE" sz="2400" kern="0" dirty="0">
              <a:solidFill>
                <a:sysClr val="windowText" lastClr="000000"/>
              </a:solidFill>
              <a:latin typeface="Arial" pitchFamily="34" charset="0"/>
              <a:ea typeface="굴림"/>
              <a:cs typeface="Times New Roman" pitchFamily="18" charset="0"/>
            </a:endParaRPr>
          </a:p>
        </p:txBody>
      </p:sp>
      <p:sp>
        <p:nvSpPr>
          <p:cNvPr id="8" name="Rounded Rectangle 6"/>
          <p:cNvSpPr/>
          <p:nvPr/>
        </p:nvSpPr>
        <p:spPr bwMode="auto">
          <a:xfrm>
            <a:off x="3064193" y="1678081"/>
            <a:ext cx="6843712" cy="5378450"/>
          </a:xfrm>
          <a:prstGeom prst="roundRect">
            <a:avLst>
              <a:gd name="adj" fmla="val 2592"/>
            </a:avLst>
          </a:prstGeom>
          <a:solidFill>
            <a:srgbClr val="CCECFF"/>
          </a:solidFill>
          <a:ln w="9525" cap="flat" cmpd="sng" algn="ctr">
            <a:solidFill>
              <a:srgbClr val="B2B2B2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tIns="0" rIns="0" bIns="0" anchor="ctr"/>
          <a:lstStyle/>
          <a:p>
            <a:pPr algn="l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sz="2400" kern="0" dirty="0">
              <a:solidFill>
                <a:sysClr val="windowText" lastClr="000000"/>
              </a:solidFill>
              <a:latin typeface="Arial" pitchFamily="34" charset="0"/>
              <a:ea typeface="굴림"/>
              <a:cs typeface="Times New Roman" pitchFamily="18" charset="0"/>
            </a:endParaRPr>
          </a:p>
          <a:p>
            <a:pPr algn="l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sz="2400" kern="0" dirty="0">
              <a:solidFill>
                <a:sysClr val="windowText" lastClr="000000"/>
              </a:solidFill>
              <a:latin typeface="Arial" pitchFamily="34" charset="0"/>
              <a:ea typeface="굴림"/>
              <a:cs typeface="Times New Roman" pitchFamily="18" charset="0"/>
            </a:endParaRPr>
          </a:p>
          <a:p>
            <a:pPr algn="l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sz="2400" kern="0" dirty="0">
              <a:solidFill>
                <a:sysClr val="windowText" lastClr="000000"/>
              </a:solidFill>
              <a:latin typeface="Arial" pitchFamily="34" charset="0"/>
              <a:ea typeface="굴림"/>
              <a:cs typeface="Times New Roman" pitchFamily="18" charset="0"/>
            </a:endParaRPr>
          </a:p>
          <a:p>
            <a:pPr algn="l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sz="2400" kern="0" dirty="0">
              <a:solidFill>
                <a:sysClr val="windowText" lastClr="000000"/>
              </a:solidFill>
              <a:latin typeface="Arial" pitchFamily="34" charset="0"/>
              <a:ea typeface="굴림"/>
              <a:cs typeface="Times New Roman" pitchFamily="18" charset="0"/>
            </a:endParaRPr>
          </a:p>
          <a:p>
            <a:pPr algn="l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IE" sz="2400" kern="0" dirty="0">
              <a:solidFill>
                <a:sysClr val="windowText" lastClr="000000"/>
              </a:solidFill>
              <a:latin typeface="Arial" pitchFamily="34" charset="0"/>
              <a:ea typeface="굴림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40655" y="1316131"/>
            <a:ext cx="1487488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</a:rPr>
              <a:t>서비스 제공자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42268" y="1705069"/>
            <a:ext cx="1282700" cy="3381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</a:rPr>
              <a:t>개방형 표준</a:t>
            </a:r>
          </a:p>
        </p:txBody>
      </p:sp>
      <p:sp>
        <p:nvSpPr>
          <p:cNvPr id="13" name="직사각형 48"/>
          <p:cNvSpPr>
            <a:spLocks noChangeArrowheads="1"/>
          </p:cNvSpPr>
          <p:nvPr/>
        </p:nvSpPr>
        <p:spPr bwMode="auto">
          <a:xfrm>
            <a:off x="3172143" y="2946494"/>
            <a:ext cx="998537" cy="3530600"/>
          </a:xfrm>
          <a:prstGeom prst="rect">
            <a:avLst/>
          </a:prstGeom>
          <a:solidFill>
            <a:sysClr val="window" lastClr="FFFFFF"/>
          </a:solidFill>
          <a:ln w="3175" algn="ctr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  <a:cs typeface="Times New Roman" pitchFamily="18" charset="0"/>
            </a:endParaRPr>
          </a:p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34055" y="2941731"/>
            <a:ext cx="800100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</a:rPr>
              <a:t>클라우드</a:t>
            </a:r>
            <a:endParaRPr kumimoji="0" lang="en-US" altLang="ko-KR" sz="1200" b="1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</a:rPr>
              <a:t>관리</a:t>
            </a:r>
          </a:p>
        </p:txBody>
      </p:sp>
      <p:sp>
        <p:nvSpPr>
          <p:cNvPr id="15" name="직사각형 48"/>
          <p:cNvSpPr>
            <a:spLocks noChangeArrowheads="1"/>
          </p:cNvSpPr>
          <p:nvPr/>
        </p:nvSpPr>
        <p:spPr bwMode="auto">
          <a:xfrm>
            <a:off x="3248343" y="5027706"/>
            <a:ext cx="817562" cy="217488"/>
          </a:xfrm>
          <a:prstGeom prst="rect">
            <a:avLst/>
          </a:prstGeom>
          <a:solidFill>
            <a:sysClr val="window" lastClr="FFFFFF"/>
          </a:solidFill>
          <a:ln w="3175" algn="ctr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  <a:cs typeface="Times New Roman" pitchFamily="18" charset="0"/>
              </a:rPr>
              <a:t>레포팅</a:t>
            </a:r>
            <a:endParaRPr kumimoji="0" lang="ko-KR" altLang="en-US" sz="1200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16" name="직사각형 48"/>
          <p:cNvSpPr>
            <a:spLocks noChangeArrowheads="1"/>
          </p:cNvSpPr>
          <p:nvPr/>
        </p:nvSpPr>
        <p:spPr bwMode="auto">
          <a:xfrm>
            <a:off x="3257868" y="5265831"/>
            <a:ext cx="817562" cy="217488"/>
          </a:xfrm>
          <a:prstGeom prst="rect">
            <a:avLst/>
          </a:prstGeom>
          <a:solidFill>
            <a:sysClr val="window" lastClr="FFFFFF"/>
          </a:solidFill>
          <a:ln w="3175" algn="ctr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  <a:cs typeface="Times New Roman" pitchFamily="18" charset="0"/>
              </a:rPr>
              <a:t>SLA </a:t>
            </a:r>
            <a:r>
              <a:rPr kumimoji="0" lang="ko-KR" altLang="en-US" sz="1200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  <a:cs typeface="Times New Roman" pitchFamily="18" charset="0"/>
              </a:rPr>
              <a:t>관리</a:t>
            </a:r>
          </a:p>
        </p:txBody>
      </p:sp>
      <p:sp>
        <p:nvSpPr>
          <p:cNvPr id="17" name="직사각형 48"/>
          <p:cNvSpPr>
            <a:spLocks noChangeArrowheads="1"/>
          </p:cNvSpPr>
          <p:nvPr/>
        </p:nvSpPr>
        <p:spPr bwMode="auto">
          <a:xfrm>
            <a:off x="3257868" y="5513481"/>
            <a:ext cx="798512" cy="207963"/>
          </a:xfrm>
          <a:prstGeom prst="rect">
            <a:avLst/>
          </a:prstGeom>
          <a:solidFill>
            <a:sysClr val="window" lastClr="FFFFFF"/>
          </a:solidFill>
          <a:ln w="3175" algn="ctr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 err="1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  <a:cs typeface="Times New Roman" pitchFamily="18" charset="0"/>
              </a:rPr>
              <a:t>과금</a:t>
            </a:r>
            <a:endParaRPr kumimoji="0" lang="ko-KR" altLang="en-US" sz="1200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18" name="직사각형 48"/>
          <p:cNvSpPr>
            <a:spLocks noChangeArrowheads="1"/>
          </p:cNvSpPr>
          <p:nvPr/>
        </p:nvSpPr>
        <p:spPr bwMode="auto">
          <a:xfrm>
            <a:off x="3257868" y="5754781"/>
            <a:ext cx="798512" cy="209550"/>
          </a:xfrm>
          <a:prstGeom prst="rect">
            <a:avLst/>
          </a:prstGeom>
          <a:solidFill>
            <a:sysClr val="window" lastClr="FFFFFF"/>
          </a:solidFill>
          <a:ln w="3175" algn="ctr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 err="1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  <a:cs typeface="Times New Roman" pitchFamily="18" charset="0"/>
              </a:rPr>
              <a:t>미터링</a:t>
            </a:r>
            <a:endParaRPr kumimoji="0" lang="ko-KR" altLang="en-US" sz="1200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19" name="직사각형 48"/>
          <p:cNvSpPr>
            <a:spLocks noChangeArrowheads="1"/>
          </p:cNvSpPr>
          <p:nvPr/>
        </p:nvSpPr>
        <p:spPr bwMode="auto">
          <a:xfrm>
            <a:off x="3257868" y="5992906"/>
            <a:ext cx="798512" cy="209550"/>
          </a:xfrm>
          <a:prstGeom prst="rect">
            <a:avLst/>
          </a:prstGeom>
          <a:solidFill>
            <a:sysClr val="window" lastClr="FFFFFF"/>
          </a:solidFill>
          <a:ln w="3175" algn="ctr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 err="1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  <a:cs typeface="Times New Roman" pitchFamily="18" charset="0"/>
              </a:rPr>
              <a:t>프로비저닝</a:t>
            </a:r>
            <a:endParaRPr kumimoji="0" lang="ko-KR" altLang="en-US" sz="1200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20" name="직사각형 48"/>
          <p:cNvSpPr>
            <a:spLocks noChangeArrowheads="1"/>
          </p:cNvSpPr>
          <p:nvPr/>
        </p:nvSpPr>
        <p:spPr bwMode="auto">
          <a:xfrm>
            <a:off x="3257868" y="6231031"/>
            <a:ext cx="798512" cy="209550"/>
          </a:xfrm>
          <a:prstGeom prst="rect">
            <a:avLst/>
          </a:prstGeom>
          <a:solidFill>
            <a:sysClr val="window" lastClr="FFFFFF"/>
          </a:solidFill>
          <a:ln w="3175" algn="ctr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  <a:cs typeface="Times New Roman" pitchFamily="18" charset="0"/>
              </a:rPr>
              <a:t>모니터링</a:t>
            </a:r>
          </a:p>
        </p:txBody>
      </p:sp>
      <p:sp>
        <p:nvSpPr>
          <p:cNvPr id="21" name="직사각형 48"/>
          <p:cNvSpPr>
            <a:spLocks noChangeArrowheads="1"/>
          </p:cNvSpPr>
          <p:nvPr/>
        </p:nvSpPr>
        <p:spPr bwMode="auto">
          <a:xfrm>
            <a:off x="9061768" y="2041619"/>
            <a:ext cx="766762" cy="4413250"/>
          </a:xfrm>
          <a:prstGeom prst="rect">
            <a:avLst/>
          </a:prstGeom>
          <a:solidFill>
            <a:sysClr val="window" lastClr="FFFFFF"/>
          </a:solidFill>
          <a:ln w="3175" algn="ctr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  <a:cs typeface="Times New Roman" pitchFamily="18" charset="0"/>
            </a:endParaRPr>
          </a:p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042718" y="2252756"/>
            <a:ext cx="79692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</a:rPr>
              <a:t>클라우드보안</a:t>
            </a:r>
            <a:endParaRPr kumimoji="0" lang="en-US" altLang="ko-KR" sz="1200" b="1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</a:endParaRPr>
          </a:p>
        </p:txBody>
      </p:sp>
      <p:sp>
        <p:nvSpPr>
          <p:cNvPr id="23" name="직사각형 48"/>
          <p:cNvSpPr>
            <a:spLocks noChangeArrowheads="1"/>
          </p:cNvSpPr>
          <p:nvPr/>
        </p:nvSpPr>
        <p:spPr bwMode="auto">
          <a:xfrm>
            <a:off x="4208780" y="5334094"/>
            <a:ext cx="4803775" cy="709612"/>
          </a:xfrm>
          <a:prstGeom prst="rect">
            <a:avLst/>
          </a:prstGeom>
          <a:solidFill>
            <a:sysClr val="window" lastClr="FFFFFF"/>
          </a:solidFill>
          <a:ln w="3175" algn="ctr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  <a:cs typeface="Times New Roman" pitchFamily="18" charset="0"/>
            </a:endParaRPr>
          </a:p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289743" y="5319806"/>
            <a:ext cx="1008062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</a:rPr>
              <a:t>가상자원 및</a:t>
            </a:r>
            <a:endParaRPr kumimoji="0" lang="en-US" altLang="ko-KR" sz="1200" b="1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</a:rPr>
              <a:t>자원 관리</a:t>
            </a:r>
          </a:p>
        </p:txBody>
      </p:sp>
      <p:sp>
        <p:nvSpPr>
          <p:cNvPr id="25" name="직사각형 48"/>
          <p:cNvSpPr>
            <a:spLocks noChangeArrowheads="1"/>
          </p:cNvSpPr>
          <p:nvPr/>
        </p:nvSpPr>
        <p:spPr bwMode="auto">
          <a:xfrm>
            <a:off x="4257993" y="5751606"/>
            <a:ext cx="635000" cy="247650"/>
          </a:xfrm>
          <a:prstGeom prst="rect">
            <a:avLst/>
          </a:prstGeom>
          <a:solidFill>
            <a:sysClr val="window" lastClr="FFFFFF"/>
          </a:solidFill>
          <a:ln w="3175" algn="ctr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  <a:cs typeface="Times New Roman" pitchFamily="18" charset="0"/>
              </a:rPr>
              <a:t>컴퓨팅</a:t>
            </a:r>
          </a:p>
        </p:txBody>
      </p:sp>
      <p:sp>
        <p:nvSpPr>
          <p:cNvPr id="26" name="직사각형 48"/>
          <p:cNvSpPr>
            <a:spLocks noChangeArrowheads="1"/>
          </p:cNvSpPr>
          <p:nvPr/>
        </p:nvSpPr>
        <p:spPr bwMode="auto">
          <a:xfrm>
            <a:off x="5639118" y="5742081"/>
            <a:ext cx="673100" cy="246063"/>
          </a:xfrm>
          <a:prstGeom prst="rect">
            <a:avLst/>
          </a:prstGeom>
          <a:solidFill>
            <a:sysClr val="window" lastClr="FFFFFF"/>
          </a:solidFill>
          <a:ln w="3175" algn="ctr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  <a:cs typeface="Times New Roman" pitchFamily="18" charset="0"/>
              </a:rPr>
              <a:t>네트워킹</a:t>
            </a:r>
          </a:p>
        </p:txBody>
      </p:sp>
      <p:sp>
        <p:nvSpPr>
          <p:cNvPr id="27" name="직사각형 48"/>
          <p:cNvSpPr>
            <a:spLocks noChangeArrowheads="1"/>
          </p:cNvSpPr>
          <p:nvPr/>
        </p:nvSpPr>
        <p:spPr bwMode="auto">
          <a:xfrm>
            <a:off x="4919980" y="5742081"/>
            <a:ext cx="693738" cy="246063"/>
          </a:xfrm>
          <a:prstGeom prst="rect">
            <a:avLst/>
          </a:prstGeom>
          <a:solidFill>
            <a:sysClr val="window" lastClr="FFFFFF"/>
          </a:solidFill>
          <a:ln w="3175" algn="ctr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  <a:cs typeface="Times New Roman" pitchFamily="18" charset="0"/>
              </a:rPr>
              <a:t>스토리지</a:t>
            </a:r>
          </a:p>
        </p:txBody>
      </p:sp>
      <p:sp>
        <p:nvSpPr>
          <p:cNvPr id="28" name="직사각형 48"/>
          <p:cNvSpPr>
            <a:spLocks noChangeArrowheads="1"/>
          </p:cNvSpPr>
          <p:nvPr/>
        </p:nvSpPr>
        <p:spPr bwMode="auto">
          <a:xfrm>
            <a:off x="6339205" y="5742081"/>
            <a:ext cx="530225" cy="246063"/>
          </a:xfrm>
          <a:prstGeom prst="rect">
            <a:avLst/>
          </a:prstGeom>
          <a:solidFill>
            <a:sysClr val="window" lastClr="FFFFFF"/>
          </a:solidFill>
          <a:ln w="3175" algn="ctr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  <a:cs typeface="Times New Roman" pitchFamily="18" charset="0"/>
              </a:rPr>
              <a:t>기타</a:t>
            </a:r>
          </a:p>
        </p:txBody>
      </p:sp>
      <p:sp>
        <p:nvSpPr>
          <p:cNvPr id="29" name="직사각형 48"/>
          <p:cNvSpPr>
            <a:spLocks noChangeArrowheads="1"/>
          </p:cNvSpPr>
          <p:nvPr/>
        </p:nvSpPr>
        <p:spPr bwMode="auto">
          <a:xfrm>
            <a:off x="6937693" y="5424581"/>
            <a:ext cx="2016125" cy="560388"/>
          </a:xfrm>
          <a:prstGeom prst="rect">
            <a:avLst/>
          </a:prstGeom>
          <a:solidFill>
            <a:sysClr val="window" lastClr="FFFFFF"/>
          </a:solidFill>
          <a:ln w="3175" algn="ctr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  <a:cs typeface="Times New Roman" pitchFamily="18" charset="0"/>
            </a:endParaRPr>
          </a:p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305993" y="5446806"/>
            <a:ext cx="1162050" cy="276225"/>
          </a:xfrm>
          <a:prstGeom prst="rect">
            <a:avLst/>
          </a:prstGeom>
          <a:solidFill>
            <a:sysClr val="window" lastClr="FFFFFF"/>
          </a:solidFill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</a:rPr>
              <a:t>가상화 이미지</a:t>
            </a:r>
          </a:p>
        </p:txBody>
      </p:sp>
      <p:sp>
        <p:nvSpPr>
          <p:cNvPr id="31" name="직사각형 48"/>
          <p:cNvSpPr>
            <a:spLocks noChangeArrowheads="1"/>
          </p:cNvSpPr>
          <p:nvPr/>
        </p:nvSpPr>
        <p:spPr bwMode="auto">
          <a:xfrm>
            <a:off x="7606030" y="5729381"/>
            <a:ext cx="1317625" cy="217488"/>
          </a:xfrm>
          <a:prstGeom prst="rect">
            <a:avLst/>
          </a:prstGeom>
          <a:solidFill>
            <a:sysClr val="window" lastClr="FFFFFF"/>
          </a:solidFill>
          <a:ln w="3175" algn="ctr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  <a:cs typeface="Times New Roman" pitchFamily="18" charset="0"/>
              </a:rPr>
              <a:t>이미지 메타데이터</a:t>
            </a:r>
          </a:p>
        </p:txBody>
      </p:sp>
      <p:sp>
        <p:nvSpPr>
          <p:cNvPr id="32" name="직사각형 48"/>
          <p:cNvSpPr>
            <a:spLocks noChangeArrowheads="1"/>
          </p:cNvSpPr>
          <p:nvPr/>
        </p:nvSpPr>
        <p:spPr bwMode="auto">
          <a:xfrm>
            <a:off x="6986905" y="5735731"/>
            <a:ext cx="560388" cy="209550"/>
          </a:xfrm>
          <a:prstGeom prst="rect">
            <a:avLst/>
          </a:prstGeom>
          <a:solidFill>
            <a:sysClr val="window" lastClr="FFFFFF"/>
          </a:solidFill>
          <a:ln w="3175" algn="ctr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  <a:cs typeface="Times New Roman" pitchFamily="18" charset="0"/>
              </a:rPr>
              <a:t>이미지</a:t>
            </a:r>
          </a:p>
        </p:txBody>
      </p:sp>
      <p:sp>
        <p:nvSpPr>
          <p:cNvPr id="33" name="직사각형 48"/>
          <p:cNvSpPr>
            <a:spLocks noChangeArrowheads="1"/>
          </p:cNvSpPr>
          <p:nvPr/>
        </p:nvSpPr>
        <p:spPr bwMode="auto">
          <a:xfrm>
            <a:off x="4208780" y="6084981"/>
            <a:ext cx="4814888" cy="381000"/>
          </a:xfrm>
          <a:prstGeom prst="rect">
            <a:avLst/>
          </a:prstGeom>
          <a:solidFill>
            <a:sysClr val="window" lastClr="FFFFFF"/>
          </a:solidFill>
          <a:ln w="3175" algn="ctr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  <a:cs typeface="Times New Roman" pitchFamily="18" charset="0"/>
            </a:endParaRPr>
          </a:p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396105" y="6153244"/>
            <a:ext cx="2509838" cy="276225"/>
          </a:xfrm>
          <a:prstGeom prst="rect">
            <a:avLst/>
          </a:prstGeom>
          <a:solidFill>
            <a:sysClr val="window" lastClr="FFFFFF"/>
          </a:solidFill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</a:rPr>
              <a:t>소프트웨어 </a:t>
            </a:r>
            <a:r>
              <a:rPr kumimoji="0" lang="ko-KR" altLang="en-US" sz="1200" kern="0" dirty="0" err="1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</a:rPr>
              <a:t>커널</a:t>
            </a:r>
            <a:r>
              <a:rPr kumimoji="0" lang="ko-KR" altLang="en-US" sz="1200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</a:rPr>
              <a:t> </a:t>
            </a:r>
            <a:r>
              <a:rPr kumimoji="0" lang="en-US" altLang="ko-KR" sz="1200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</a:rPr>
              <a:t>(OS, VM </a:t>
            </a:r>
            <a:r>
              <a:rPr kumimoji="0" lang="ko-KR" altLang="en-US" sz="1200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</a:rPr>
              <a:t>관리자</a:t>
            </a:r>
            <a:r>
              <a:rPr kumimoji="0" lang="en-US" altLang="ko-KR" sz="1200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</a:rPr>
              <a:t>)</a:t>
            </a:r>
            <a:endParaRPr kumimoji="0" lang="ko-KR" altLang="en-US" sz="1200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</a:endParaRPr>
          </a:p>
        </p:txBody>
      </p:sp>
      <p:sp>
        <p:nvSpPr>
          <p:cNvPr id="35" name="직사각형 48"/>
          <p:cNvSpPr>
            <a:spLocks noChangeArrowheads="1"/>
          </p:cNvSpPr>
          <p:nvPr/>
        </p:nvSpPr>
        <p:spPr bwMode="auto">
          <a:xfrm>
            <a:off x="3159443" y="6507256"/>
            <a:ext cx="6680200" cy="381000"/>
          </a:xfrm>
          <a:prstGeom prst="rect">
            <a:avLst/>
          </a:prstGeom>
          <a:solidFill>
            <a:sysClr val="window" lastClr="FFFFFF"/>
          </a:solidFill>
          <a:ln w="3175" algn="ctr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  <a:cs typeface="Times New Roman" pitchFamily="18" charset="0"/>
            </a:endParaRPr>
          </a:p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253035" y="6554881"/>
            <a:ext cx="3454792" cy="276999"/>
          </a:xfrm>
          <a:prstGeom prst="rect">
            <a:avLst/>
          </a:prstGeom>
          <a:solidFill>
            <a:sysClr val="window" lastClr="FFFFFF"/>
          </a:solidFill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 err="1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</a:rPr>
              <a:t>펌웨어</a:t>
            </a:r>
            <a:r>
              <a:rPr kumimoji="0" lang="en-US" altLang="ko-KR" sz="1200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</a:rPr>
              <a:t>, </a:t>
            </a:r>
            <a:r>
              <a:rPr kumimoji="0" lang="ko-KR" altLang="en-US" sz="1200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</a:rPr>
              <a:t>하드웨어 </a:t>
            </a:r>
            <a:r>
              <a:rPr kumimoji="0" lang="en-US" altLang="ko-KR" sz="1200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</a:rPr>
              <a:t>(</a:t>
            </a:r>
            <a:r>
              <a:rPr kumimoji="0" lang="ko-KR" altLang="en-US" sz="1200" kern="0" dirty="0" smtClean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</a:rPr>
              <a:t>서버</a:t>
            </a:r>
            <a:r>
              <a:rPr kumimoji="0" lang="en-US" altLang="ko-KR" sz="1200" kern="0" dirty="0" smtClean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</a:rPr>
              <a:t>, </a:t>
            </a:r>
            <a:r>
              <a:rPr kumimoji="0" lang="ko-KR" altLang="en-US" sz="1200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</a:rPr>
              <a:t>스토리지</a:t>
            </a:r>
            <a:r>
              <a:rPr kumimoji="0" lang="en-US" altLang="ko-KR" sz="1200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</a:rPr>
              <a:t>, </a:t>
            </a:r>
            <a:r>
              <a:rPr kumimoji="0" lang="ko-KR" altLang="en-US" sz="1200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</a:rPr>
              <a:t>네트워크</a:t>
            </a:r>
            <a:r>
              <a:rPr kumimoji="0" lang="en-US" altLang="ko-KR" sz="1200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</a:rPr>
              <a:t> </a:t>
            </a:r>
            <a:r>
              <a:rPr kumimoji="0" lang="ko-KR" altLang="en-US" sz="1200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</a:rPr>
              <a:t>등</a:t>
            </a:r>
            <a:r>
              <a:rPr kumimoji="0" lang="en-US" altLang="ko-KR" sz="1200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</a:rPr>
              <a:t>)</a:t>
            </a:r>
            <a:endParaRPr kumimoji="0" lang="ko-KR" altLang="en-US" sz="1200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</a:endParaRPr>
          </a:p>
        </p:txBody>
      </p:sp>
      <p:sp>
        <p:nvSpPr>
          <p:cNvPr id="37" name="직사각형 46"/>
          <p:cNvSpPr>
            <a:spLocks noChangeArrowheads="1"/>
          </p:cNvSpPr>
          <p:nvPr/>
        </p:nvSpPr>
        <p:spPr bwMode="auto">
          <a:xfrm>
            <a:off x="2429193" y="4862606"/>
            <a:ext cx="595312" cy="2024063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algn="ctr">
            <a:solidFill>
              <a:srgbClr val="7F7F7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인프라</a:t>
            </a:r>
            <a:endParaRPr lang="en-US" altLang="ko-KR" sz="1400" b="1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(</a:t>
            </a:r>
            <a:r>
              <a:rPr lang="en-US" altLang="ko-KR" sz="1400" b="1" kern="0" dirty="0" err="1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IaaS</a:t>
            </a:r>
            <a:r>
              <a:rPr lang="en-US" altLang="ko-KR" sz="14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)</a:t>
            </a:r>
          </a:p>
        </p:txBody>
      </p:sp>
      <p:sp>
        <p:nvSpPr>
          <p:cNvPr id="38" name="직사각형 48"/>
          <p:cNvSpPr>
            <a:spLocks noChangeArrowheads="1"/>
          </p:cNvSpPr>
          <p:nvPr/>
        </p:nvSpPr>
        <p:spPr bwMode="auto">
          <a:xfrm>
            <a:off x="2429193" y="2914744"/>
            <a:ext cx="585787" cy="1917700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algn="ctr">
            <a:solidFill>
              <a:srgbClr val="7F7F7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플랫폼</a:t>
            </a:r>
            <a:endParaRPr lang="en-US" altLang="ko-KR" sz="1400" b="1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(</a:t>
            </a:r>
            <a:r>
              <a:rPr lang="en-US" altLang="ko-KR" sz="1400" b="1" kern="0" dirty="0" err="1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PaaS</a:t>
            </a:r>
            <a:r>
              <a:rPr lang="en-US" altLang="ko-KR" sz="14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)</a:t>
            </a:r>
          </a:p>
        </p:txBody>
      </p:sp>
      <p:sp>
        <p:nvSpPr>
          <p:cNvPr id="39" name="직사각형 49"/>
          <p:cNvSpPr>
            <a:spLocks noChangeArrowheads="1"/>
          </p:cNvSpPr>
          <p:nvPr/>
        </p:nvSpPr>
        <p:spPr bwMode="auto">
          <a:xfrm>
            <a:off x="2429193" y="1992406"/>
            <a:ext cx="585787" cy="890588"/>
          </a:xfrm>
          <a:prstGeom prst="rect">
            <a:avLst/>
          </a:prstGeom>
          <a:solidFill>
            <a:srgbClr val="FFFFFF">
              <a:lumMod val="85000"/>
            </a:srgbClr>
          </a:solidFill>
          <a:ln w="9525" algn="ctr">
            <a:solidFill>
              <a:srgbClr val="7F7F7F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서비스</a:t>
            </a:r>
            <a:endParaRPr lang="en-US" altLang="ko-KR" sz="1400" b="1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(</a:t>
            </a:r>
            <a:r>
              <a:rPr lang="en-US" altLang="ko-KR" sz="1400" b="1" kern="0" dirty="0" err="1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SaaS</a:t>
            </a:r>
            <a:r>
              <a:rPr lang="en-US" altLang="ko-KR" sz="14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)</a:t>
            </a:r>
          </a:p>
        </p:txBody>
      </p:sp>
      <p:sp>
        <p:nvSpPr>
          <p:cNvPr id="40" name="직사각형 48"/>
          <p:cNvSpPr>
            <a:spLocks noChangeArrowheads="1"/>
          </p:cNvSpPr>
          <p:nvPr/>
        </p:nvSpPr>
        <p:spPr bwMode="auto">
          <a:xfrm>
            <a:off x="9110980" y="3378294"/>
            <a:ext cx="649288" cy="561975"/>
          </a:xfrm>
          <a:prstGeom prst="rect">
            <a:avLst/>
          </a:prstGeom>
          <a:solidFill>
            <a:sysClr val="window" lastClr="FFFFFF"/>
          </a:solidFill>
          <a:ln w="3175" algn="ctr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  <a:cs typeface="Times New Roman" pitchFamily="18" charset="0"/>
              </a:rPr>
              <a:t>개인</a:t>
            </a:r>
            <a:endParaRPr kumimoji="0" lang="en-US" altLang="ko-KR" sz="1200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  <a:cs typeface="Times New Roman" pitchFamily="18" charset="0"/>
            </a:endParaRPr>
          </a:p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  <a:cs typeface="Times New Roman" pitchFamily="18" charset="0"/>
              </a:rPr>
              <a:t>정보 보안</a:t>
            </a:r>
          </a:p>
        </p:txBody>
      </p:sp>
      <p:sp>
        <p:nvSpPr>
          <p:cNvPr id="41" name="직사각형 48"/>
          <p:cNvSpPr>
            <a:spLocks noChangeArrowheads="1"/>
          </p:cNvSpPr>
          <p:nvPr/>
        </p:nvSpPr>
        <p:spPr bwMode="auto">
          <a:xfrm>
            <a:off x="9120505" y="4654644"/>
            <a:ext cx="649288" cy="871537"/>
          </a:xfrm>
          <a:prstGeom prst="rect">
            <a:avLst/>
          </a:prstGeom>
          <a:solidFill>
            <a:sysClr val="window" lastClr="FFFFFF"/>
          </a:solidFill>
          <a:ln w="3175" algn="ctr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  <a:cs typeface="Times New Roman" pitchFamily="18" charset="0"/>
              </a:rPr>
              <a:t>클라우드</a:t>
            </a:r>
            <a:endParaRPr kumimoji="0" lang="en-US" altLang="ko-KR" sz="1200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  <a:cs typeface="Times New Roman" pitchFamily="18" charset="0"/>
            </a:endParaRPr>
          </a:p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  <a:cs typeface="Times New Roman" pitchFamily="18" charset="0"/>
              </a:rPr>
              <a:t>사용자</a:t>
            </a:r>
            <a:endParaRPr kumimoji="0" lang="en-US" altLang="ko-KR" sz="1200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  <a:cs typeface="Times New Roman" pitchFamily="18" charset="0"/>
            </a:endParaRPr>
          </a:p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  <a:cs typeface="Times New Roman" pitchFamily="18" charset="0"/>
              </a:rPr>
              <a:t>단말</a:t>
            </a:r>
            <a:endParaRPr kumimoji="0" lang="en-US" altLang="ko-KR" sz="1200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  <a:cs typeface="Times New Roman" pitchFamily="18" charset="0"/>
            </a:endParaRPr>
          </a:p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  <a:cs typeface="Times New Roman" pitchFamily="18" charset="0"/>
              </a:rPr>
              <a:t>인증</a:t>
            </a:r>
            <a:endParaRPr kumimoji="0" lang="en-US" altLang="ko-KR" sz="1200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42" name="직사각형 48"/>
          <p:cNvSpPr>
            <a:spLocks noChangeArrowheads="1"/>
          </p:cNvSpPr>
          <p:nvPr/>
        </p:nvSpPr>
        <p:spPr bwMode="auto">
          <a:xfrm>
            <a:off x="4219893" y="2951256"/>
            <a:ext cx="2413000" cy="1160463"/>
          </a:xfrm>
          <a:prstGeom prst="rect">
            <a:avLst/>
          </a:prstGeom>
          <a:solidFill>
            <a:sysClr val="window" lastClr="FFFFFF"/>
          </a:solidFill>
          <a:ln w="3175" algn="ctr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  <a:cs typeface="Times New Roman" pitchFamily="18" charset="0"/>
            </a:endParaRPr>
          </a:p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550093" y="2963956"/>
            <a:ext cx="1316037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</a:rPr>
              <a:t>클라우드 </a:t>
            </a:r>
            <a:endParaRPr kumimoji="0" lang="en-US" altLang="ko-KR" sz="1200" b="1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</a:rPr>
              <a:t>비즈니스 플랫폼</a:t>
            </a:r>
          </a:p>
        </p:txBody>
      </p:sp>
      <p:sp>
        <p:nvSpPr>
          <p:cNvPr id="44" name="직사각형 48"/>
          <p:cNvSpPr>
            <a:spLocks noChangeArrowheads="1"/>
          </p:cNvSpPr>
          <p:nvPr/>
        </p:nvSpPr>
        <p:spPr bwMode="auto">
          <a:xfrm>
            <a:off x="4277043" y="3440206"/>
            <a:ext cx="881062" cy="596900"/>
          </a:xfrm>
          <a:prstGeom prst="rect">
            <a:avLst/>
          </a:prstGeom>
          <a:solidFill>
            <a:sysClr val="window" lastClr="FFFFFF"/>
          </a:solidFill>
          <a:ln w="3175" algn="ctr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  <a:cs typeface="Times New Roman" pitchFamily="18" charset="0"/>
              </a:rPr>
              <a:t>서비스 전달 </a:t>
            </a:r>
            <a:endParaRPr kumimoji="0" lang="en-US" altLang="ko-KR" sz="1200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  <a:cs typeface="Times New Roman" pitchFamily="18" charset="0"/>
            </a:endParaRPr>
          </a:p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  <a:cs typeface="Times New Roman" pitchFamily="18" charset="0"/>
              </a:rPr>
              <a:t>플랫폼</a:t>
            </a:r>
          </a:p>
        </p:txBody>
      </p:sp>
      <p:sp>
        <p:nvSpPr>
          <p:cNvPr id="45" name="직사각형 48"/>
          <p:cNvSpPr>
            <a:spLocks noChangeArrowheads="1"/>
          </p:cNvSpPr>
          <p:nvPr/>
        </p:nvSpPr>
        <p:spPr bwMode="auto">
          <a:xfrm>
            <a:off x="5256530" y="3435444"/>
            <a:ext cx="881063" cy="601662"/>
          </a:xfrm>
          <a:prstGeom prst="rect">
            <a:avLst/>
          </a:prstGeom>
          <a:solidFill>
            <a:sysClr val="window" lastClr="FFFFFF"/>
          </a:solidFill>
          <a:ln w="3175" algn="ctr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  <a:cs typeface="Times New Roman" pitchFamily="18" charset="0"/>
              </a:rPr>
              <a:t>레거시 </a:t>
            </a:r>
            <a:endParaRPr kumimoji="0" lang="en-US" altLang="ko-KR" sz="1200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  <a:cs typeface="Times New Roman" pitchFamily="18" charset="0"/>
            </a:endParaRPr>
          </a:p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  <a:cs typeface="Times New Roman" pitchFamily="18" charset="0"/>
              </a:rPr>
              <a:t>서비스 연동</a:t>
            </a:r>
          </a:p>
        </p:txBody>
      </p:sp>
      <p:sp>
        <p:nvSpPr>
          <p:cNvPr id="46" name="직사각형 48"/>
          <p:cNvSpPr>
            <a:spLocks noChangeArrowheads="1"/>
          </p:cNvSpPr>
          <p:nvPr/>
        </p:nvSpPr>
        <p:spPr bwMode="auto">
          <a:xfrm>
            <a:off x="6653530" y="2956019"/>
            <a:ext cx="1582738" cy="1165225"/>
          </a:xfrm>
          <a:prstGeom prst="rect">
            <a:avLst/>
          </a:prstGeom>
          <a:solidFill>
            <a:sysClr val="window" lastClr="FFFFFF"/>
          </a:solidFill>
          <a:ln w="3175" algn="ctr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  <a:cs typeface="Times New Roman" pitchFamily="18" charset="0"/>
            </a:endParaRPr>
          </a:p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720205" y="3013169"/>
            <a:ext cx="1425575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</a:rPr>
              <a:t>클라우드 플랫폼 </a:t>
            </a:r>
            <a:endParaRPr kumimoji="0" lang="en-US" altLang="ko-KR" sz="1200" b="1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</a:rPr>
              <a:t>개발 환경 및 도구</a:t>
            </a:r>
          </a:p>
        </p:txBody>
      </p:sp>
      <p:sp>
        <p:nvSpPr>
          <p:cNvPr id="48" name="직사각형 48"/>
          <p:cNvSpPr>
            <a:spLocks noChangeArrowheads="1"/>
          </p:cNvSpPr>
          <p:nvPr/>
        </p:nvSpPr>
        <p:spPr bwMode="auto">
          <a:xfrm>
            <a:off x="3176905" y="2027331"/>
            <a:ext cx="1225550" cy="860425"/>
          </a:xfrm>
          <a:prstGeom prst="rect">
            <a:avLst/>
          </a:prstGeom>
          <a:solidFill>
            <a:sysClr val="window" lastClr="FFFFFF"/>
          </a:solidFill>
          <a:ln w="3175" algn="ctr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  <a:cs typeface="Times New Roman" pitchFamily="18" charset="0"/>
            </a:endParaRPr>
          </a:p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61043" y="2167031"/>
            <a:ext cx="1041400" cy="277813"/>
          </a:xfrm>
          <a:prstGeom prst="rect">
            <a:avLst/>
          </a:prstGeom>
          <a:solidFill>
            <a:sysClr val="window" lastClr="FFFFFF"/>
          </a:solidFill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 err="1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</a:rPr>
              <a:t>SaaS</a:t>
            </a: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</a:rPr>
              <a:t> 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</a:rPr>
              <a:t>플랫폼</a:t>
            </a:r>
          </a:p>
        </p:txBody>
      </p:sp>
      <p:sp>
        <p:nvSpPr>
          <p:cNvPr id="50" name="직사각형 48"/>
          <p:cNvSpPr>
            <a:spLocks noChangeArrowheads="1"/>
          </p:cNvSpPr>
          <p:nvPr/>
        </p:nvSpPr>
        <p:spPr bwMode="auto">
          <a:xfrm>
            <a:off x="4219893" y="4184744"/>
            <a:ext cx="1673225" cy="1073150"/>
          </a:xfrm>
          <a:prstGeom prst="rect">
            <a:avLst/>
          </a:prstGeom>
          <a:solidFill>
            <a:sysClr val="window" lastClr="FFFFFF"/>
          </a:solidFill>
          <a:ln w="3175" algn="ctr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  <a:cs typeface="Times New Roman" pitchFamily="18" charset="0"/>
            </a:endParaRPr>
          </a:p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283393" y="4232369"/>
            <a:ext cx="854075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</a:rPr>
              <a:t>클라우드 </a:t>
            </a:r>
            <a:endParaRPr kumimoji="0" lang="en-US" altLang="ko-KR" sz="1200" b="1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</a:rPr>
              <a:t>QoS 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</a:rPr>
              <a:t>관리</a:t>
            </a:r>
          </a:p>
        </p:txBody>
      </p:sp>
      <p:sp>
        <p:nvSpPr>
          <p:cNvPr id="52" name="직사각형 48"/>
          <p:cNvSpPr>
            <a:spLocks noChangeArrowheads="1"/>
          </p:cNvSpPr>
          <p:nvPr/>
        </p:nvSpPr>
        <p:spPr bwMode="auto">
          <a:xfrm>
            <a:off x="4261168" y="4735606"/>
            <a:ext cx="882650" cy="461963"/>
          </a:xfrm>
          <a:prstGeom prst="rect">
            <a:avLst/>
          </a:prstGeom>
          <a:solidFill>
            <a:sysClr val="window" lastClr="FFFFFF"/>
          </a:solidFill>
          <a:ln w="3175" algn="ctr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  <a:cs typeface="Times New Roman" pitchFamily="18" charset="0"/>
              </a:rPr>
              <a:t>응용 </a:t>
            </a:r>
            <a:r>
              <a:rPr kumimoji="0" lang="ko-KR" altLang="en-US" sz="1200" kern="0" dirty="0" err="1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  <a:cs typeface="Times New Roman" pitchFamily="18" charset="0"/>
              </a:rPr>
              <a:t>트래픽</a:t>
            </a:r>
            <a:endParaRPr kumimoji="0" lang="en-US" altLang="ko-KR" sz="1200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  <a:cs typeface="Times New Roman" pitchFamily="18" charset="0"/>
            </a:endParaRPr>
          </a:p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  <a:cs typeface="Times New Roman" pitchFamily="18" charset="0"/>
              </a:rPr>
              <a:t>관리</a:t>
            </a:r>
          </a:p>
        </p:txBody>
      </p:sp>
      <p:sp>
        <p:nvSpPr>
          <p:cNvPr id="53" name="직사각형 48"/>
          <p:cNvSpPr>
            <a:spLocks noChangeArrowheads="1"/>
          </p:cNvSpPr>
          <p:nvPr/>
        </p:nvSpPr>
        <p:spPr bwMode="auto">
          <a:xfrm>
            <a:off x="5177155" y="4730844"/>
            <a:ext cx="688975" cy="461962"/>
          </a:xfrm>
          <a:prstGeom prst="rect">
            <a:avLst/>
          </a:prstGeom>
          <a:solidFill>
            <a:sysClr val="window" lastClr="FFFFFF"/>
          </a:solidFill>
          <a:ln w="3175" algn="ctr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  <a:cs typeface="Times New Roman" pitchFamily="18" charset="0"/>
              </a:rPr>
              <a:t>SLS </a:t>
            </a:r>
            <a:r>
              <a:rPr kumimoji="0" lang="ko-KR" altLang="en-US" sz="1200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  <a:cs typeface="Times New Roman" pitchFamily="18" charset="0"/>
              </a:rPr>
              <a:t>보장</a:t>
            </a:r>
            <a:endParaRPr kumimoji="0" lang="en-US" altLang="ko-KR" sz="1200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  <a:cs typeface="Times New Roman" pitchFamily="18" charset="0"/>
            </a:endParaRPr>
          </a:p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  <a:cs typeface="Times New Roman" pitchFamily="18" charset="0"/>
              </a:rPr>
              <a:t>정책</a:t>
            </a:r>
          </a:p>
        </p:txBody>
      </p:sp>
      <p:sp>
        <p:nvSpPr>
          <p:cNvPr id="54" name="직사각형 48"/>
          <p:cNvSpPr>
            <a:spLocks noChangeArrowheads="1"/>
          </p:cNvSpPr>
          <p:nvPr/>
        </p:nvSpPr>
        <p:spPr bwMode="auto">
          <a:xfrm>
            <a:off x="8266430" y="2965544"/>
            <a:ext cx="736600" cy="1155700"/>
          </a:xfrm>
          <a:prstGeom prst="rect">
            <a:avLst/>
          </a:prstGeom>
          <a:solidFill>
            <a:sysClr val="window" lastClr="FFFFFF"/>
          </a:solidFill>
          <a:ln w="3175" algn="ctr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  <a:cs typeface="Times New Roman" pitchFamily="18" charset="0"/>
            </a:endParaRPr>
          </a:p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217218" y="3270344"/>
            <a:ext cx="801687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</a:rPr>
              <a:t>클라우드 </a:t>
            </a:r>
            <a:endParaRPr kumimoji="0" lang="en-US" altLang="ko-KR" sz="1200" b="1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</a:rPr>
              <a:t>연동</a:t>
            </a:r>
          </a:p>
        </p:txBody>
      </p:sp>
      <p:sp>
        <p:nvSpPr>
          <p:cNvPr id="56" name="직사각형 48"/>
          <p:cNvSpPr>
            <a:spLocks noChangeArrowheads="1"/>
          </p:cNvSpPr>
          <p:nvPr/>
        </p:nvSpPr>
        <p:spPr bwMode="auto">
          <a:xfrm>
            <a:off x="5912168" y="4184744"/>
            <a:ext cx="1670050" cy="1082675"/>
          </a:xfrm>
          <a:prstGeom prst="rect">
            <a:avLst/>
          </a:prstGeom>
          <a:solidFill>
            <a:sysClr val="window" lastClr="FFFFFF"/>
          </a:solidFill>
          <a:ln w="3175" algn="ctr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  <a:cs typeface="Times New Roman" pitchFamily="18" charset="0"/>
            </a:endParaRPr>
          </a:p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907405" y="4164106"/>
            <a:ext cx="1677988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</a:rPr>
              <a:t>분산 데이터 저장관리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905943" y="6204044"/>
            <a:ext cx="1479892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kern="0" dirty="0" smtClean="0">
                <a:solidFill>
                  <a:srgbClr val="000000"/>
                </a:solidFill>
                <a:latin typeface="Arial" pitchFamily="34" charset="0"/>
                <a:ea typeface="HY견고딕" pitchFamily="18" charset="-127"/>
              </a:rPr>
              <a:t>Linux(Cent </a:t>
            </a:r>
            <a:r>
              <a:rPr kumimoji="0" lang="en-US" altLang="ko-KR" sz="900" kern="0" dirty="0">
                <a:solidFill>
                  <a:srgbClr val="000000"/>
                </a:solidFill>
                <a:latin typeface="Arial" pitchFamily="34" charset="0"/>
                <a:ea typeface="HY견고딕" pitchFamily="18" charset="-127"/>
              </a:rPr>
              <a:t>OS, </a:t>
            </a:r>
            <a:r>
              <a:rPr kumimoji="0" lang="en-US" altLang="ko-KR" sz="900" kern="0" dirty="0" err="1">
                <a:solidFill>
                  <a:srgbClr val="000000"/>
                </a:solidFill>
                <a:latin typeface="Arial" pitchFamily="34" charset="0"/>
                <a:ea typeface="HY견고딕" pitchFamily="18" charset="-127"/>
              </a:rPr>
              <a:t>Redhat</a:t>
            </a:r>
            <a:r>
              <a:rPr kumimoji="0" lang="en-US" altLang="ko-KR" sz="900" kern="0" dirty="0">
                <a:solidFill>
                  <a:srgbClr val="000000"/>
                </a:solidFill>
                <a:latin typeface="Arial" pitchFamily="34" charset="0"/>
                <a:ea typeface="HY견고딕" pitchFamily="18" charset="-127"/>
              </a:rPr>
              <a:t>..)</a:t>
            </a:r>
            <a:endParaRPr kumimoji="0" lang="ko-KR" altLang="en-US" sz="900" kern="0" dirty="0">
              <a:solidFill>
                <a:srgbClr val="000000"/>
              </a:solidFill>
              <a:latin typeface="Arial" pitchFamily="34" charset="0"/>
              <a:ea typeface="HY견고딕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212080" y="5340444"/>
            <a:ext cx="1819275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kern="0" dirty="0" err="1">
                <a:solidFill>
                  <a:srgbClr val="000000"/>
                </a:solidFill>
                <a:latin typeface="Arial" pitchFamily="34" charset="0"/>
                <a:ea typeface="HY견고딕" pitchFamily="18" charset="-127"/>
              </a:rPr>
              <a:t>Xen</a:t>
            </a:r>
            <a:r>
              <a:rPr kumimoji="0" lang="en-US" altLang="ko-KR" sz="900" kern="0" dirty="0">
                <a:solidFill>
                  <a:srgbClr val="000000"/>
                </a:solidFill>
                <a:latin typeface="Arial" pitchFamily="34" charset="0"/>
                <a:ea typeface="HY견고딕" pitchFamily="18" charset="-127"/>
              </a:rPr>
              <a:t>/KVM/</a:t>
            </a:r>
            <a:r>
              <a:rPr kumimoji="0" lang="en-US" altLang="ko-KR" sz="900" kern="0" dirty="0" err="1">
                <a:solidFill>
                  <a:srgbClr val="000000"/>
                </a:solidFill>
                <a:latin typeface="Arial" pitchFamily="34" charset="0"/>
                <a:ea typeface="HY견고딕" pitchFamily="18" charset="-127"/>
              </a:rPr>
              <a:t>VirtualBox</a:t>
            </a:r>
            <a:r>
              <a:rPr kumimoji="0" lang="en-US" altLang="ko-KR" sz="900" kern="0" dirty="0">
                <a:solidFill>
                  <a:srgbClr val="0000FF"/>
                </a:solidFill>
                <a:latin typeface="Arial" pitchFamily="34" charset="0"/>
                <a:ea typeface="HY견고딕" pitchFamily="18" charset="-127"/>
              </a:rPr>
              <a:t>/</a:t>
            </a:r>
            <a:r>
              <a:rPr kumimoji="0" lang="en-US" altLang="ko-KR" sz="900" kern="0" dirty="0" err="1">
                <a:solidFill>
                  <a:srgbClr val="FF0000"/>
                </a:solidFill>
                <a:latin typeface="Arial" pitchFamily="34" charset="0"/>
                <a:ea typeface="HY견고딕" pitchFamily="18" charset="-127"/>
              </a:rPr>
              <a:t>OpenVine</a:t>
            </a:r>
            <a:endParaRPr kumimoji="0" lang="en-US" altLang="ko-KR" sz="900" kern="0" dirty="0">
              <a:solidFill>
                <a:srgbClr val="FF0000"/>
              </a:solidFill>
              <a:latin typeface="Arial" pitchFamily="34" charset="0"/>
              <a:ea typeface="HY견고딕" pitchFamily="18" charset="-127"/>
            </a:endParaRPr>
          </a:p>
          <a:p>
            <a:pPr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kern="0" dirty="0">
                <a:solidFill>
                  <a:srgbClr val="FF0000"/>
                </a:solidFill>
                <a:latin typeface="Arial" pitchFamily="34" charset="0"/>
                <a:ea typeface="HY견고딕" pitchFamily="18" charset="-127"/>
              </a:rPr>
              <a:t>DaaS/</a:t>
            </a:r>
            <a:r>
              <a:rPr kumimoji="0" lang="en-US" altLang="ko-KR" sz="900" kern="0" dirty="0" err="1">
                <a:solidFill>
                  <a:srgbClr val="000000"/>
                </a:solidFill>
                <a:latin typeface="Arial" pitchFamily="34" charset="0"/>
                <a:ea typeface="HY견고딕" pitchFamily="18" charset="-127"/>
              </a:rPr>
              <a:t>Libvirt</a:t>
            </a:r>
            <a:r>
              <a:rPr kumimoji="0" lang="en-US" altLang="ko-KR" sz="900" kern="0" dirty="0">
                <a:solidFill>
                  <a:srgbClr val="000000"/>
                </a:solidFill>
                <a:latin typeface="Arial" pitchFamily="34" charset="0"/>
                <a:ea typeface="HY견고딕" pitchFamily="18" charset="-127"/>
              </a:rPr>
              <a:t>/</a:t>
            </a:r>
            <a:r>
              <a:rPr kumimoji="0" lang="en-US" altLang="ko-KR" sz="900" kern="0" dirty="0" err="1">
                <a:solidFill>
                  <a:srgbClr val="000000"/>
                </a:solidFill>
                <a:latin typeface="Arial" pitchFamily="34" charset="0"/>
                <a:ea typeface="HY견고딕" pitchFamily="18" charset="-127"/>
              </a:rPr>
              <a:t>VirtManager</a:t>
            </a:r>
            <a:endParaRPr kumimoji="0" lang="ko-KR" altLang="en-US" sz="900" kern="0" dirty="0">
              <a:solidFill>
                <a:srgbClr val="000000"/>
              </a:solidFill>
              <a:latin typeface="Arial" pitchFamily="34" charset="0"/>
              <a:ea typeface="HY견고딕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197084" y="3337019"/>
            <a:ext cx="838691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kern="0" dirty="0">
                <a:solidFill>
                  <a:srgbClr val="000000"/>
                </a:solidFill>
                <a:latin typeface="Arial" pitchFamily="34" charset="0"/>
                <a:ea typeface="HY견고딕" pitchFamily="18" charset="-127"/>
              </a:rPr>
              <a:t>Ganglia</a:t>
            </a:r>
          </a:p>
          <a:p>
            <a:pPr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kern="0" dirty="0" err="1">
                <a:solidFill>
                  <a:srgbClr val="000000"/>
                </a:solidFill>
                <a:latin typeface="Arial" pitchFamily="34" charset="0"/>
                <a:ea typeface="HY견고딕" pitchFamily="18" charset="-127"/>
              </a:rPr>
              <a:t>Zabbix</a:t>
            </a:r>
            <a:endParaRPr kumimoji="0" lang="en-US" altLang="ko-KR" sz="900" kern="0" dirty="0">
              <a:solidFill>
                <a:srgbClr val="000000"/>
              </a:solidFill>
              <a:latin typeface="Arial" pitchFamily="34" charset="0"/>
              <a:ea typeface="HY견고딕" pitchFamily="18" charset="-127"/>
            </a:endParaRPr>
          </a:p>
          <a:p>
            <a:pPr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kern="0" dirty="0" err="1">
                <a:solidFill>
                  <a:srgbClr val="000000"/>
                </a:solidFill>
                <a:latin typeface="Arial" pitchFamily="34" charset="0"/>
                <a:ea typeface="HY견고딕" pitchFamily="18" charset="-127"/>
              </a:rPr>
              <a:t>Nagios</a:t>
            </a:r>
            <a:endParaRPr kumimoji="0" lang="en-US" altLang="ko-KR" sz="900" kern="0" dirty="0">
              <a:solidFill>
                <a:srgbClr val="000000"/>
              </a:solidFill>
              <a:latin typeface="Arial" pitchFamily="34" charset="0"/>
              <a:ea typeface="HY견고딕" pitchFamily="18" charset="-127"/>
            </a:endParaRPr>
          </a:p>
          <a:p>
            <a:pPr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kern="0" dirty="0" err="1">
                <a:solidFill>
                  <a:srgbClr val="000000"/>
                </a:solidFill>
                <a:latin typeface="Arial" pitchFamily="34" charset="0"/>
                <a:ea typeface="HY견고딕" pitchFamily="18" charset="-127"/>
              </a:rPr>
              <a:t>GroundWork</a:t>
            </a:r>
            <a:endParaRPr kumimoji="0" lang="en-US" altLang="ko-KR" sz="900" kern="0" dirty="0">
              <a:solidFill>
                <a:srgbClr val="000000"/>
              </a:solidFill>
              <a:latin typeface="Arial" pitchFamily="34" charset="0"/>
              <a:ea typeface="HY견고딕" pitchFamily="18" charset="-127"/>
            </a:endParaRPr>
          </a:p>
          <a:p>
            <a:pPr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kern="0" dirty="0">
                <a:solidFill>
                  <a:srgbClr val="000000"/>
                </a:solidFill>
                <a:latin typeface="Arial" pitchFamily="34" charset="0"/>
                <a:ea typeface="HY견고딕" pitchFamily="18" charset="-127"/>
              </a:rPr>
              <a:t>Eucalyptus</a:t>
            </a:r>
          </a:p>
          <a:p>
            <a:pPr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kern="0" dirty="0" err="1">
                <a:solidFill>
                  <a:srgbClr val="000000"/>
                </a:solidFill>
                <a:latin typeface="Arial" pitchFamily="34" charset="0"/>
                <a:ea typeface="HY견고딕" pitchFamily="18" charset="-127"/>
              </a:rPr>
              <a:t>Tashi</a:t>
            </a:r>
            <a:endParaRPr kumimoji="0" lang="en-US" altLang="ko-KR" sz="900" kern="0" dirty="0">
              <a:solidFill>
                <a:srgbClr val="000000"/>
              </a:solidFill>
              <a:latin typeface="Arial" pitchFamily="34" charset="0"/>
              <a:ea typeface="HY견고딕" pitchFamily="18" charset="-127"/>
            </a:endParaRPr>
          </a:p>
          <a:p>
            <a:pPr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kern="0" dirty="0">
                <a:solidFill>
                  <a:srgbClr val="000000"/>
                </a:solidFill>
                <a:latin typeface="Arial" pitchFamily="34" charset="0"/>
                <a:ea typeface="HY견고딕" pitchFamily="18" charset="-127"/>
              </a:rPr>
              <a:t>PRS</a:t>
            </a:r>
          </a:p>
          <a:p>
            <a:pPr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kern="0" dirty="0" err="1" smtClean="0">
                <a:solidFill>
                  <a:srgbClr val="000000"/>
                </a:solidFill>
                <a:latin typeface="Arial" pitchFamily="34" charset="0"/>
                <a:ea typeface="HY견고딕" pitchFamily="18" charset="-127"/>
              </a:rPr>
              <a:t>OpneNebula</a:t>
            </a:r>
            <a:endParaRPr kumimoji="0" lang="en-US" altLang="ko-KR" sz="900" kern="0" dirty="0" smtClean="0">
              <a:solidFill>
                <a:srgbClr val="000000"/>
              </a:solidFill>
              <a:latin typeface="Arial" pitchFamily="34" charset="0"/>
              <a:ea typeface="HY견고딕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126355" y="4264119"/>
            <a:ext cx="696913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kern="0" dirty="0" err="1">
                <a:solidFill>
                  <a:srgbClr val="000000"/>
                </a:solidFill>
                <a:latin typeface="Arial" pitchFamily="34" charset="0"/>
                <a:ea typeface="HY견고딕" pitchFamily="18" charset="-127"/>
              </a:rPr>
              <a:t>Qpid</a:t>
            </a:r>
            <a:r>
              <a:rPr kumimoji="0" lang="en-US" altLang="ko-KR" sz="900" kern="0" dirty="0">
                <a:solidFill>
                  <a:srgbClr val="000000"/>
                </a:solidFill>
                <a:latin typeface="Arial" pitchFamily="34" charset="0"/>
                <a:ea typeface="HY견고딕" pitchFamily="18" charset="-127"/>
              </a:rPr>
              <a:t>, </a:t>
            </a:r>
          </a:p>
          <a:p>
            <a:pPr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kern="0" dirty="0" err="1">
                <a:solidFill>
                  <a:srgbClr val="000000"/>
                </a:solidFill>
                <a:latin typeface="Arial" pitchFamily="34" charset="0"/>
                <a:ea typeface="HY견고딕" pitchFamily="18" charset="-127"/>
              </a:rPr>
              <a:t>ActiveMQ</a:t>
            </a:r>
            <a:endParaRPr kumimoji="0" lang="ko-KR" altLang="en-US" sz="900" kern="0" dirty="0">
              <a:solidFill>
                <a:srgbClr val="000000"/>
              </a:solidFill>
              <a:latin typeface="Arial" pitchFamily="34" charset="0"/>
              <a:ea typeface="HY견고딕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753418" y="3049681"/>
            <a:ext cx="812800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kern="0" dirty="0" err="1">
                <a:solidFill>
                  <a:srgbClr val="000000"/>
                </a:solidFill>
                <a:latin typeface="Arial" pitchFamily="34" charset="0"/>
                <a:ea typeface="HY견고딕" pitchFamily="18" charset="-127"/>
              </a:rPr>
              <a:t>Hadoop</a:t>
            </a:r>
            <a:r>
              <a:rPr kumimoji="0" lang="en-US" altLang="ko-KR" sz="900" kern="0" dirty="0">
                <a:solidFill>
                  <a:srgbClr val="000000"/>
                </a:solidFill>
                <a:latin typeface="Arial" pitchFamily="34" charset="0"/>
                <a:ea typeface="HY견고딕" pitchFamily="18" charset="-127"/>
              </a:rPr>
              <a:t>/Pig</a:t>
            </a:r>
          </a:p>
          <a:p>
            <a:pPr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kern="0" dirty="0">
                <a:solidFill>
                  <a:srgbClr val="000000"/>
                </a:solidFill>
                <a:latin typeface="Arial" pitchFamily="34" charset="0"/>
                <a:ea typeface="HY견고딕" pitchFamily="18" charset="-127"/>
              </a:rPr>
              <a:t>Tomcat</a:t>
            </a:r>
            <a:endParaRPr kumimoji="0" lang="ko-KR" altLang="en-US" sz="900" kern="0" dirty="0">
              <a:solidFill>
                <a:srgbClr val="000000"/>
              </a:solidFill>
              <a:latin typeface="Arial" pitchFamily="34" charset="0"/>
              <a:ea typeface="HY견고딕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9052243" y="2808381"/>
            <a:ext cx="768350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kern="0" dirty="0" err="1">
                <a:solidFill>
                  <a:srgbClr val="000000"/>
                </a:solidFill>
                <a:latin typeface="Arial" pitchFamily="34" charset="0"/>
                <a:ea typeface="HY견고딕" pitchFamily="18" charset="-127"/>
              </a:rPr>
              <a:t>OpenLDAP</a:t>
            </a:r>
            <a:endParaRPr kumimoji="0" lang="en-US" altLang="ko-KR" sz="900" kern="0" dirty="0">
              <a:solidFill>
                <a:srgbClr val="000000"/>
              </a:solidFill>
              <a:latin typeface="Arial" pitchFamily="34" charset="0"/>
              <a:ea typeface="HY견고딕" pitchFamily="18" charset="-127"/>
            </a:endParaRPr>
          </a:p>
          <a:p>
            <a:pPr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kern="0" dirty="0" err="1">
                <a:solidFill>
                  <a:srgbClr val="000000"/>
                </a:solidFill>
                <a:latin typeface="Arial" pitchFamily="34" charset="0"/>
                <a:ea typeface="HY견고딕" pitchFamily="18" charset="-127"/>
              </a:rPr>
              <a:t>OpenSSO</a:t>
            </a:r>
            <a:endParaRPr kumimoji="0" lang="ko-KR" altLang="en-US" sz="900" kern="0" dirty="0">
              <a:solidFill>
                <a:srgbClr val="000000"/>
              </a:solidFill>
              <a:latin typeface="Arial" pitchFamily="34" charset="0"/>
              <a:ea typeface="HY견고딕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775768" y="3649756"/>
            <a:ext cx="1382712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kern="0" dirty="0">
                <a:solidFill>
                  <a:srgbClr val="000000"/>
                </a:solidFill>
                <a:latin typeface="Arial" pitchFamily="34" charset="0"/>
                <a:ea typeface="HY견고딕" pitchFamily="18" charset="-127"/>
              </a:rPr>
              <a:t>Spring, Struts, </a:t>
            </a:r>
            <a:r>
              <a:rPr kumimoji="0" lang="en-US" altLang="ko-KR" sz="900" kern="0" dirty="0" err="1">
                <a:solidFill>
                  <a:srgbClr val="000000"/>
                </a:solidFill>
                <a:latin typeface="Arial" pitchFamily="34" charset="0"/>
                <a:ea typeface="HY견고딕" pitchFamily="18" charset="-127"/>
              </a:rPr>
              <a:t>mybatis</a:t>
            </a:r>
            <a:r>
              <a:rPr kumimoji="0" lang="en-US" altLang="ko-KR" sz="900" kern="0" dirty="0">
                <a:solidFill>
                  <a:srgbClr val="000000"/>
                </a:solidFill>
                <a:latin typeface="Arial" pitchFamily="34" charset="0"/>
                <a:ea typeface="HY견고딕" pitchFamily="18" charset="-127"/>
              </a:rPr>
              <a:t>,</a:t>
            </a:r>
          </a:p>
          <a:p>
            <a:pPr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kern="0" dirty="0">
                <a:solidFill>
                  <a:srgbClr val="000000"/>
                </a:solidFill>
                <a:latin typeface="Arial" pitchFamily="34" charset="0"/>
                <a:ea typeface="HY견고딕" pitchFamily="18" charset="-127"/>
              </a:rPr>
              <a:t>Hibernate, </a:t>
            </a:r>
            <a:r>
              <a:rPr kumimoji="0" lang="en-US" altLang="ko-KR" sz="900" kern="0" dirty="0" err="1">
                <a:solidFill>
                  <a:srgbClr val="000000"/>
                </a:solidFill>
                <a:latin typeface="Arial" pitchFamily="34" charset="0"/>
                <a:ea typeface="HY견고딕" pitchFamily="18" charset="-127"/>
              </a:rPr>
              <a:t>uEngine</a:t>
            </a:r>
            <a:endParaRPr kumimoji="0" lang="ko-KR" altLang="en-US" sz="900" kern="0" dirty="0">
              <a:solidFill>
                <a:srgbClr val="000000"/>
              </a:solidFill>
              <a:latin typeface="Arial" pitchFamily="34" charset="0"/>
              <a:ea typeface="HY견고딕" pitchFamily="18" charset="-127"/>
            </a:endParaRPr>
          </a:p>
        </p:txBody>
      </p:sp>
      <p:sp>
        <p:nvSpPr>
          <p:cNvPr id="67" name="직사각형 48"/>
          <p:cNvSpPr>
            <a:spLocks noChangeArrowheads="1"/>
          </p:cNvSpPr>
          <p:nvPr/>
        </p:nvSpPr>
        <p:spPr bwMode="auto">
          <a:xfrm>
            <a:off x="5962968" y="4451444"/>
            <a:ext cx="723900" cy="757237"/>
          </a:xfrm>
          <a:prstGeom prst="rect">
            <a:avLst/>
          </a:prstGeom>
          <a:solidFill>
            <a:sysClr val="window" lastClr="FFFFFF"/>
          </a:solidFill>
          <a:ln w="3175" algn="ctr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912168" y="4440331"/>
            <a:ext cx="8194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kern="0" dirty="0" err="1">
                <a:solidFill>
                  <a:srgbClr val="000000"/>
                </a:solidFill>
                <a:latin typeface="Arial" pitchFamily="34" charset="0"/>
                <a:ea typeface="HY견고딕" pitchFamily="18" charset="-127"/>
              </a:rPr>
              <a:t>HadoopDFS</a:t>
            </a:r>
            <a:endParaRPr kumimoji="0" lang="en-US" altLang="ko-KR" sz="900" kern="0" dirty="0">
              <a:solidFill>
                <a:srgbClr val="000000"/>
              </a:solidFill>
              <a:latin typeface="Arial" pitchFamily="34" charset="0"/>
              <a:ea typeface="HY견고딕" pitchFamily="18" charset="-127"/>
            </a:endParaRPr>
          </a:p>
          <a:p>
            <a:pPr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kern="0" dirty="0" err="1" smtClean="0">
                <a:solidFill>
                  <a:srgbClr val="000000"/>
                </a:solidFill>
                <a:latin typeface="Arial" pitchFamily="34" charset="0"/>
                <a:ea typeface="HY견고딕" pitchFamily="18" charset="-127"/>
              </a:rPr>
              <a:t>GlusterFS</a:t>
            </a:r>
            <a:endParaRPr kumimoji="0" lang="en-US" altLang="ko-KR" sz="900" kern="0" dirty="0">
              <a:solidFill>
                <a:srgbClr val="000000"/>
              </a:solidFill>
              <a:latin typeface="Arial" pitchFamily="34" charset="0"/>
              <a:ea typeface="HY견고딕" pitchFamily="18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891530" y="4932456"/>
            <a:ext cx="831850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</a:rPr>
              <a:t>분산파일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769418" y="4416519"/>
            <a:ext cx="56938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kern="0" dirty="0" err="1">
                <a:solidFill>
                  <a:srgbClr val="000000"/>
                </a:solidFill>
                <a:latin typeface="Arial" pitchFamily="34" charset="0"/>
                <a:ea typeface="HY견고딕" pitchFamily="18" charset="-127"/>
              </a:rPr>
              <a:t>Hbase</a:t>
            </a:r>
            <a:endParaRPr kumimoji="0" lang="en-US" altLang="ko-KR" sz="900" kern="0" dirty="0">
              <a:solidFill>
                <a:srgbClr val="000000"/>
              </a:solidFill>
              <a:latin typeface="Arial" pitchFamily="34" charset="0"/>
              <a:ea typeface="HY견고딕" pitchFamily="18" charset="-127"/>
            </a:endParaRPr>
          </a:p>
          <a:p>
            <a:pPr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kern="0" dirty="0" smtClean="0">
                <a:solidFill>
                  <a:srgbClr val="000000"/>
                </a:solidFill>
                <a:latin typeface="Arial" pitchFamily="34" charset="0"/>
                <a:ea typeface="HY견고딕" pitchFamily="18" charset="-127"/>
              </a:rPr>
              <a:t>MySQL</a:t>
            </a:r>
            <a:endParaRPr kumimoji="0" lang="en-US" altLang="ko-KR" sz="900" kern="0" dirty="0">
              <a:solidFill>
                <a:srgbClr val="000000"/>
              </a:solidFill>
              <a:latin typeface="Arial" pitchFamily="34" charset="0"/>
              <a:ea typeface="HY견고딕" pitchFamily="18" charset="-127"/>
            </a:endParaRPr>
          </a:p>
        </p:txBody>
      </p:sp>
      <p:sp>
        <p:nvSpPr>
          <p:cNvPr id="71" name="직사각형 48"/>
          <p:cNvSpPr>
            <a:spLocks noChangeArrowheads="1"/>
          </p:cNvSpPr>
          <p:nvPr/>
        </p:nvSpPr>
        <p:spPr bwMode="auto">
          <a:xfrm>
            <a:off x="6758305" y="4440331"/>
            <a:ext cx="758825" cy="762000"/>
          </a:xfrm>
          <a:prstGeom prst="rect">
            <a:avLst/>
          </a:prstGeom>
          <a:noFill/>
          <a:ln w="3175" algn="ctr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740843" y="4941981"/>
            <a:ext cx="693737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</a:rPr>
              <a:t>분산</a:t>
            </a:r>
            <a:r>
              <a:rPr kumimoji="0" lang="en-US" altLang="ko-KR" sz="1200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</a:rPr>
              <a:t>DB</a:t>
            </a:r>
            <a:endParaRPr kumimoji="0" lang="ko-KR" altLang="en-US" sz="1200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</a:endParaRPr>
          </a:p>
        </p:txBody>
      </p:sp>
      <p:sp>
        <p:nvSpPr>
          <p:cNvPr id="73" name="직사각형 48"/>
          <p:cNvSpPr>
            <a:spLocks noChangeArrowheads="1"/>
          </p:cNvSpPr>
          <p:nvPr/>
        </p:nvSpPr>
        <p:spPr bwMode="auto">
          <a:xfrm>
            <a:off x="5561330" y="2032094"/>
            <a:ext cx="3413125" cy="860425"/>
          </a:xfrm>
          <a:prstGeom prst="rect">
            <a:avLst/>
          </a:prstGeom>
          <a:solidFill>
            <a:sysClr val="window" lastClr="FFFFFF"/>
          </a:solidFill>
          <a:ln w="3175" algn="ctr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  <a:cs typeface="Times New Roman" pitchFamily="18" charset="0"/>
            </a:endParaRPr>
          </a:p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561330" y="2044794"/>
            <a:ext cx="1624013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</a:rPr>
              <a:t>클라우드 클라이언트</a:t>
            </a:r>
          </a:p>
        </p:txBody>
      </p:sp>
      <p:sp>
        <p:nvSpPr>
          <p:cNvPr id="75" name="직사각형 48"/>
          <p:cNvSpPr>
            <a:spLocks noChangeArrowheads="1"/>
          </p:cNvSpPr>
          <p:nvPr/>
        </p:nvSpPr>
        <p:spPr bwMode="auto">
          <a:xfrm>
            <a:off x="5629593" y="2367056"/>
            <a:ext cx="768350" cy="471488"/>
          </a:xfrm>
          <a:prstGeom prst="rect">
            <a:avLst/>
          </a:prstGeom>
          <a:solidFill>
            <a:sysClr val="window" lastClr="FFFFFF"/>
          </a:solidFill>
          <a:ln w="3175" algn="ctr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  <a:cs typeface="Times New Roman" pitchFamily="18" charset="0"/>
              </a:rPr>
              <a:t>웹 </a:t>
            </a:r>
            <a:r>
              <a:rPr kumimoji="0" lang="en-US" altLang="ko-KR" sz="1200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  <a:cs typeface="Times New Roman" pitchFamily="18" charset="0"/>
              </a:rPr>
              <a:t>OS</a:t>
            </a:r>
            <a:endParaRPr kumimoji="0" lang="ko-KR" altLang="en-US" sz="1200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76" name="직사각형 48"/>
          <p:cNvSpPr>
            <a:spLocks noChangeArrowheads="1"/>
          </p:cNvSpPr>
          <p:nvPr/>
        </p:nvSpPr>
        <p:spPr bwMode="auto">
          <a:xfrm>
            <a:off x="6431280" y="2362294"/>
            <a:ext cx="768350" cy="471487"/>
          </a:xfrm>
          <a:prstGeom prst="rect">
            <a:avLst/>
          </a:prstGeom>
          <a:solidFill>
            <a:sysClr val="window" lastClr="FFFFFF"/>
          </a:solidFill>
          <a:ln w="3175" algn="ctr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  <a:cs typeface="Times New Roman" pitchFamily="18" charset="0"/>
              </a:rPr>
              <a:t>모바일</a:t>
            </a:r>
            <a:endParaRPr kumimoji="0" lang="en-US" altLang="ko-KR" sz="1200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  <a:cs typeface="Times New Roman" pitchFamily="18" charset="0"/>
            </a:endParaRPr>
          </a:p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  <a:cs typeface="Times New Roman" pitchFamily="18" charset="0"/>
              </a:rPr>
              <a:t>동기</a:t>
            </a:r>
          </a:p>
        </p:txBody>
      </p:sp>
      <p:sp>
        <p:nvSpPr>
          <p:cNvPr id="77" name="직사각형 48"/>
          <p:cNvSpPr>
            <a:spLocks noChangeArrowheads="1"/>
          </p:cNvSpPr>
          <p:nvPr/>
        </p:nvSpPr>
        <p:spPr bwMode="auto">
          <a:xfrm>
            <a:off x="7231380" y="2367056"/>
            <a:ext cx="768350" cy="471488"/>
          </a:xfrm>
          <a:prstGeom prst="rect">
            <a:avLst/>
          </a:prstGeom>
          <a:solidFill>
            <a:sysClr val="window" lastClr="FFFFFF"/>
          </a:solidFill>
          <a:ln w="3175" algn="ctr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  <a:cs typeface="Times New Roman" pitchFamily="18" charset="0"/>
              </a:rPr>
              <a:t>모바일</a:t>
            </a:r>
            <a:endParaRPr kumimoji="0" lang="en-US" altLang="ko-KR" sz="1200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  <a:cs typeface="Times New Roman" pitchFamily="18" charset="0"/>
            </a:endParaRPr>
          </a:p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  <a:cs typeface="Times New Roman" pitchFamily="18" charset="0"/>
              </a:rPr>
              <a:t>가상화</a:t>
            </a:r>
          </a:p>
        </p:txBody>
      </p:sp>
      <p:sp>
        <p:nvSpPr>
          <p:cNvPr id="78" name="직사각형 48"/>
          <p:cNvSpPr>
            <a:spLocks noChangeArrowheads="1"/>
          </p:cNvSpPr>
          <p:nvPr/>
        </p:nvSpPr>
        <p:spPr bwMode="auto">
          <a:xfrm>
            <a:off x="8042593" y="2351181"/>
            <a:ext cx="892175" cy="473075"/>
          </a:xfrm>
          <a:prstGeom prst="rect">
            <a:avLst/>
          </a:prstGeom>
          <a:solidFill>
            <a:sysClr val="window" lastClr="FFFFFF"/>
          </a:solidFill>
          <a:ln w="3175" algn="ctr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  <a:cs typeface="Times New Roman" pitchFamily="18" charset="0"/>
              </a:rPr>
              <a:t>클라이언트</a:t>
            </a:r>
            <a:endParaRPr kumimoji="0" lang="en-US" altLang="ko-KR" sz="1200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  <a:cs typeface="Times New Roman" pitchFamily="18" charset="0"/>
            </a:endParaRPr>
          </a:p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  <a:cs typeface="Times New Roman" pitchFamily="18" charset="0"/>
              </a:rPr>
              <a:t>경량 플랫폼</a:t>
            </a:r>
          </a:p>
        </p:txBody>
      </p:sp>
      <p:sp>
        <p:nvSpPr>
          <p:cNvPr id="79" name="직사각형 48"/>
          <p:cNvSpPr>
            <a:spLocks noChangeArrowheads="1"/>
          </p:cNvSpPr>
          <p:nvPr/>
        </p:nvSpPr>
        <p:spPr bwMode="auto">
          <a:xfrm>
            <a:off x="4440555" y="2022569"/>
            <a:ext cx="1082675" cy="860425"/>
          </a:xfrm>
          <a:prstGeom prst="rect">
            <a:avLst/>
          </a:prstGeom>
          <a:solidFill>
            <a:sysClr val="window" lastClr="FFFFFF"/>
          </a:solidFill>
          <a:ln w="3175" algn="ctr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  <a:cs typeface="Times New Roman" pitchFamily="18" charset="0"/>
            </a:endParaRPr>
          </a:p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4553270" y="2211481"/>
            <a:ext cx="787395" cy="615553"/>
          </a:xfrm>
          <a:prstGeom prst="rect">
            <a:avLst/>
          </a:prstGeom>
          <a:solidFill>
            <a:sysClr val="window" lastClr="FFFFFF"/>
          </a:solidFill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</a:rPr>
              <a:t>클라우드</a:t>
            </a:r>
            <a:endParaRPr kumimoji="0" lang="en-US" altLang="ko-KR" sz="1200" b="1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 smtClean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</a:rPr>
              <a:t>서비스</a:t>
            </a:r>
            <a:endParaRPr kumimoji="0" lang="en-US" altLang="ko-KR" sz="1200" b="1" kern="0" dirty="0" smtClean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kern="0" dirty="0" err="1" smtClean="0">
                <a:solidFill>
                  <a:srgbClr val="FF0000"/>
                </a:solidFill>
                <a:latin typeface="Arial" pitchFamily="34" charset="0"/>
                <a:ea typeface="HY견고딕" pitchFamily="18" charset="-127"/>
              </a:rPr>
              <a:t>DaaS</a:t>
            </a:r>
            <a:endParaRPr kumimoji="0" lang="ko-KR" altLang="en-US" sz="900" kern="0" dirty="0">
              <a:solidFill>
                <a:srgbClr val="FF0000"/>
              </a:solidFill>
              <a:latin typeface="Arial" pitchFamily="34" charset="0"/>
              <a:ea typeface="HY견고딕" pitchFamily="18" charset="-127"/>
            </a:endParaRPr>
          </a:p>
        </p:txBody>
      </p:sp>
      <p:sp>
        <p:nvSpPr>
          <p:cNvPr id="82" name="직사각형 48"/>
          <p:cNvSpPr>
            <a:spLocks noChangeArrowheads="1"/>
          </p:cNvSpPr>
          <p:nvPr/>
        </p:nvSpPr>
        <p:spPr bwMode="auto">
          <a:xfrm>
            <a:off x="7620318" y="4179981"/>
            <a:ext cx="1389062" cy="1089025"/>
          </a:xfrm>
          <a:prstGeom prst="rect">
            <a:avLst/>
          </a:prstGeom>
          <a:solidFill>
            <a:sysClr val="window" lastClr="FFFFFF"/>
          </a:solidFill>
          <a:ln w="3175" algn="ctr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  <a:cs typeface="Times New Roman" pitchFamily="18" charset="0"/>
            </a:endParaRPr>
          </a:p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83" name="직사각형 48"/>
          <p:cNvSpPr>
            <a:spLocks noChangeArrowheads="1"/>
          </p:cNvSpPr>
          <p:nvPr/>
        </p:nvSpPr>
        <p:spPr bwMode="auto">
          <a:xfrm>
            <a:off x="7666355" y="4440331"/>
            <a:ext cx="681038" cy="757238"/>
          </a:xfrm>
          <a:prstGeom prst="rect">
            <a:avLst/>
          </a:prstGeom>
          <a:noFill/>
          <a:ln w="3175" algn="ctr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617143" y="4954681"/>
            <a:ext cx="800100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</a:rPr>
              <a:t>병렬처리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7610793" y="4421281"/>
            <a:ext cx="811212" cy="5078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kern="0" dirty="0" err="1">
                <a:solidFill>
                  <a:srgbClr val="000000"/>
                </a:solidFill>
                <a:latin typeface="굴림"/>
                <a:ea typeface="HY견고딕" pitchFamily="18" charset="-127"/>
              </a:rPr>
              <a:t>Hadoop</a:t>
            </a:r>
            <a:r>
              <a:rPr kumimoji="0" lang="en-US" altLang="ko-KR" sz="900" kern="0" dirty="0">
                <a:solidFill>
                  <a:srgbClr val="000000"/>
                </a:solidFill>
                <a:latin typeface="굴림"/>
                <a:ea typeface="HY견고딕" pitchFamily="18" charset="-127"/>
              </a:rPr>
              <a:t>/</a:t>
            </a:r>
          </a:p>
          <a:p>
            <a:pPr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kern="0" dirty="0" err="1">
                <a:solidFill>
                  <a:srgbClr val="000000"/>
                </a:solidFill>
                <a:latin typeface="굴림"/>
                <a:ea typeface="HY견고딕" pitchFamily="18" charset="-127"/>
              </a:rPr>
              <a:t>MReduce</a:t>
            </a:r>
            <a:r>
              <a:rPr kumimoji="0" lang="en-US" altLang="ko-KR" sz="900" kern="0" dirty="0">
                <a:solidFill>
                  <a:srgbClr val="000000"/>
                </a:solidFill>
                <a:latin typeface="굴림"/>
                <a:ea typeface="HY견고딕" pitchFamily="18" charset="-127"/>
              </a:rPr>
              <a:t>,</a:t>
            </a:r>
          </a:p>
          <a:p>
            <a:pPr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kern="0" dirty="0" err="1" smtClean="0">
                <a:solidFill>
                  <a:srgbClr val="000000"/>
                </a:solidFill>
                <a:latin typeface="굴림"/>
                <a:ea typeface="HY견고딕" pitchFamily="18" charset="-127"/>
              </a:rPr>
              <a:t>OpenMPI</a:t>
            </a:r>
            <a:endParaRPr kumimoji="0" lang="en-US" altLang="ko-KR" sz="900" kern="0" dirty="0">
              <a:solidFill>
                <a:srgbClr val="000000"/>
              </a:solidFill>
              <a:latin typeface="굴림"/>
              <a:ea typeface="HY견고딕" pitchFamily="18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8339455" y="4481606"/>
            <a:ext cx="742950" cy="231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kern="0" dirty="0">
                <a:solidFill>
                  <a:srgbClr val="000000"/>
                </a:solidFill>
                <a:latin typeface="Arial" pitchFamily="34" charset="0"/>
                <a:ea typeface="HY견고딕" pitchFamily="18" charset="-127"/>
              </a:rPr>
              <a:t>Zookeeper</a:t>
            </a:r>
            <a:endParaRPr kumimoji="0" lang="ko-KR" altLang="en-US" sz="900" kern="0" dirty="0">
              <a:solidFill>
                <a:srgbClr val="000000"/>
              </a:solidFill>
              <a:latin typeface="Arial" pitchFamily="34" charset="0"/>
              <a:ea typeface="HY견고딕" pitchFamily="18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707630" y="4167281"/>
            <a:ext cx="12176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</a:rPr>
              <a:t>분산 병렬 처리</a:t>
            </a:r>
          </a:p>
        </p:txBody>
      </p:sp>
      <p:sp>
        <p:nvSpPr>
          <p:cNvPr id="88" name="직사각형 48"/>
          <p:cNvSpPr>
            <a:spLocks noChangeArrowheads="1"/>
          </p:cNvSpPr>
          <p:nvPr/>
        </p:nvSpPr>
        <p:spPr bwMode="auto">
          <a:xfrm>
            <a:off x="8395018" y="4443506"/>
            <a:ext cx="577850" cy="757238"/>
          </a:xfrm>
          <a:prstGeom prst="rect">
            <a:avLst/>
          </a:prstGeom>
          <a:noFill/>
          <a:ln w="3175" algn="ctr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200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8366443" y="4753069"/>
            <a:ext cx="646112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 err="1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</a:rPr>
              <a:t>병렬처</a:t>
            </a:r>
            <a:endParaRPr kumimoji="0" lang="en-US" altLang="ko-KR" sz="1200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</a:endParaRPr>
          </a:p>
          <a:p>
            <a:pPr algn="l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 err="1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</a:rPr>
              <a:t>리관리</a:t>
            </a:r>
            <a:endParaRPr kumimoji="0" lang="ko-KR" altLang="en-US" sz="1200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</a:endParaRPr>
          </a:p>
        </p:txBody>
      </p:sp>
      <p:sp>
        <p:nvSpPr>
          <p:cNvPr id="90" name="직사각형 48"/>
          <p:cNvSpPr>
            <a:spLocks noChangeArrowheads="1"/>
          </p:cNvSpPr>
          <p:nvPr/>
        </p:nvSpPr>
        <p:spPr bwMode="auto">
          <a:xfrm>
            <a:off x="9123680" y="5576981"/>
            <a:ext cx="649288" cy="698500"/>
          </a:xfrm>
          <a:prstGeom prst="rect">
            <a:avLst/>
          </a:prstGeom>
          <a:solidFill>
            <a:sysClr val="window" lastClr="FFFFFF"/>
          </a:solidFill>
          <a:ln w="3175" algn="ctr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  <a:cs typeface="Times New Roman" pitchFamily="18" charset="0"/>
              </a:rPr>
              <a:t>네트워크</a:t>
            </a:r>
            <a:endParaRPr kumimoji="0" lang="en-US" altLang="ko-KR" sz="1200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  <a:cs typeface="Times New Roman" pitchFamily="18" charset="0"/>
            </a:endParaRPr>
          </a:p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  <a:cs typeface="Times New Roman" pitchFamily="18" charset="0"/>
              </a:rPr>
              <a:t>보안</a:t>
            </a:r>
            <a:endParaRPr kumimoji="0" lang="en-US" altLang="ko-KR" sz="1200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91" name="직사각형 48"/>
          <p:cNvSpPr>
            <a:spLocks noChangeArrowheads="1"/>
          </p:cNvSpPr>
          <p:nvPr/>
        </p:nvSpPr>
        <p:spPr bwMode="auto">
          <a:xfrm>
            <a:off x="9114155" y="3978369"/>
            <a:ext cx="649288" cy="561975"/>
          </a:xfrm>
          <a:prstGeom prst="rect">
            <a:avLst/>
          </a:prstGeom>
          <a:solidFill>
            <a:sysClr val="window" lastClr="FFFFFF"/>
          </a:solidFill>
          <a:ln w="3175" algn="ctr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  <a:cs typeface="Times New Roman" pitchFamily="18" charset="0"/>
              </a:rPr>
              <a:t>데이터</a:t>
            </a:r>
            <a:endParaRPr kumimoji="0" lang="en-US" altLang="ko-KR" sz="1200" kern="0" dirty="0">
              <a:solidFill>
                <a:sysClr val="windowText" lastClr="000000"/>
              </a:solidFill>
              <a:latin typeface="Arial" pitchFamily="34" charset="0"/>
              <a:ea typeface="HY견고딕" pitchFamily="18" charset="-127"/>
              <a:cs typeface="Times New Roman" pitchFamily="18" charset="0"/>
            </a:endParaRPr>
          </a:p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  <a:cs typeface="Times New Roman" pitchFamily="18" charset="0"/>
              </a:rPr>
              <a:t>보안</a:t>
            </a:r>
          </a:p>
        </p:txBody>
      </p:sp>
      <p:sp>
        <p:nvSpPr>
          <p:cNvPr id="92" name="직사각형 48"/>
          <p:cNvSpPr>
            <a:spLocks noChangeArrowheads="1"/>
          </p:cNvSpPr>
          <p:nvPr/>
        </p:nvSpPr>
        <p:spPr bwMode="auto">
          <a:xfrm>
            <a:off x="3253105" y="4741956"/>
            <a:ext cx="814388" cy="257175"/>
          </a:xfrm>
          <a:prstGeom prst="rect">
            <a:avLst/>
          </a:prstGeom>
          <a:solidFill>
            <a:sysClr val="window" lastClr="FFFFFF"/>
          </a:solidFill>
          <a:ln w="3175" algn="ctr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/>
          <a:lstStyle/>
          <a:p>
            <a:pPr defTabSz="1031875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kern="0" dirty="0">
                <a:solidFill>
                  <a:sysClr val="windowText" lastClr="000000"/>
                </a:solidFill>
                <a:latin typeface="Arial" pitchFamily="34" charset="0"/>
                <a:ea typeface="HY견고딕" pitchFamily="18" charset="-127"/>
                <a:cs typeface="Times New Roman" pitchFamily="18" charset="0"/>
              </a:rPr>
              <a:t>고가용</a:t>
            </a:r>
          </a:p>
        </p:txBody>
      </p:sp>
    </p:spTree>
    <p:extLst>
      <p:ext uri="{BB962C8B-B14F-4D97-AF65-F5344CB8AC3E}">
        <p14:creationId xmlns:p14="http://schemas.microsoft.com/office/powerpoint/2010/main" val="131983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1072807" y="-22030"/>
            <a:ext cx="1321196" cy="307777"/>
          </a:xfrm>
        </p:spPr>
        <p:txBody>
          <a:bodyPr/>
          <a:lstStyle/>
          <a:p>
            <a:r>
              <a:rPr lang="ko-KR" altLang="en-US" dirty="0" err="1"/>
              <a:t>대시보드</a:t>
            </a:r>
            <a:r>
              <a:rPr lang="ko-KR" altLang="en-US" dirty="0"/>
              <a:t> 샘플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132" y="979940"/>
            <a:ext cx="6048672" cy="415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FF0000"/>
                </a:solidFill>
              </a:rPr>
              <a:t>○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SaaS </a:t>
            </a:r>
            <a:r>
              <a:rPr lang="ko-KR" altLang="en-US" sz="1600" b="1" dirty="0" err="1" smtClean="0">
                <a:solidFill>
                  <a:srgbClr val="FF0000"/>
                </a:solidFill>
              </a:rPr>
              <a:t>아키텍쳐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 성숙도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600" b="1" dirty="0" err="1" smtClean="0">
                <a:solidFill>
                  <a:srgbClr val="FF0000"/>
                </a:solidFill>
              </a:rPr>
              <a:t>개발시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 단계별로 접근 고려 필요</a:t>
            </a:r>
            <a:endParaRPr lang="en-US" altLang="ko-KR" sz="1600" b="1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0196" y="517411"/>
            <a:ext cx="396294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3</a:t>
            </a:r>
            <a:r>
              <a:rPr lang="en-US" altLang="ko-KR" b="1" dirty="0" smtClean="0">
                <a:solidFill>
                  <a:schemeClr val="bg1"/>
                </a:solidFill>
              </a:rPr>
              <a:t>. </a:t>
            </a:r>
            <a:r>
              <a:rPr lang="ko-KR" altLang="en-US" b="1" dirty="0" err="1" smtClean="0">
                <a:solidFill>
                  <a:schemeClr val="bg1"/>
                </a:solidFill>
              </a:rPr>
              <a:t>클라우드</a:t>
            </a:r>
            <a:r>
              <a:rPr lang="ko-KR" altLang="en-US" b="1" dirty="0" smtClean="0">
                <a:solidFill>
                  <a:schemeClr val="bg1"/>
                </a:solidFill>
              </a:rPr>
              <a:t> 컴퓨팅  </a:t>
            </a:r>
            <a:r>
              <a:rPr lang="en-US" altLang="ko-KR" b="1" dirty="0" err="1" smtClean="0">
                <a:solidFill>
                  <a:schemeClr val="bg1"/>
                </a:solidFill>
              </a:rPr>
              <a:t>Saas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성숙도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3" name="Group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946526"/>
              </p:ext>
            </p:extLst>
          </p:nvPr>
        </p:nvGraphicFramePr>
        <p:xfrm>
          <a:off x="638174" y="1484313"/>
          <a:ext cx="8956997" cy="5392662"/>
        </p:xfrm>
        <a:graphic>
          <a:graphicData uri="http://schemas.openxmlformats.org/drawingml/2006/table">
            <a:tbl>
              <a:tblPr/>
              <a:tblGrid>
                <a:gridCol w="2270049"/>
                <a:gridCol w="3534607"/>
                <a:gridCol w="3152341"/>
              </a:tblGrid>
              <a:tr h="37272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b="1" i="1"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1pPr>
                      <a:lvl2pPr marL="398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2pPr>
                      <a:lvl3pPr marL="7461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3pPr>
                      <a:lvl4pPr marL="10287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4pPr>
                      <a:lvl5pPr marL="13763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5pPr>
                      <a:lvl6pPr marL="18335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6pPr>
                      <a:lvl7pPr marL="22907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7pPr>
                      <a:lvl8pPr marL="27479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8pPr>
                      <a:lvl9pPr marL="32051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가는각진제목체" pitchFamily="18" charset="-127"/>
                        </a:rPr>
                        <a:t>구분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b="1" i="1"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1pPr>
                      <a:lvl2pPr marL="398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2pPr>
                      <a:lvl3pPr marL="7461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3pPr>
                      <a:lvl4pPr marL="10287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4pPr>
                      <a:lvl5pPr marL="13763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5pPr>
                      <a:lvl6pPr marL="18335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6pPr>
                      <a:lvl7pPr marL="22907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7pPr>
                      <a:lvl8pPr marL="27479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8pPr>
                      <a:lvl9pPr marL="32051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가는각진제목체" pitchFamily="18" charset="-127"/>
                        </a:rPr>
                        <a:t>설명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34124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b="1" i="1"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1pPr>
                      <a:lvl2pPr marL="398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2pPr>
                      <a:lvl3pPr marL="7461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3pPr>
                      <a:lvl4pPr marL="10287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4pPr>
                      <a:lvl5pPr marL="13763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5pPr>
                      <a:lvl6pPr marL="18335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6pPr>
                      <a:lvl7pPr marL="22907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7pPr>
                      <a:lvl8pPr marL="27479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8pPr>
                      <a:lvl9pPr marL="32051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가는각진제목체" pitchFamily="18" charset="-127"/>
                        </a:rPr>
                        <a:t>Level1: Ad Hoc/Custom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b="1" i="1"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1pPr>
                      <a:lvl2pPr marL="398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2pPr>
                      <a:lvl3pPr marL="7461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3pPr>
                      <a:lvl4pPr marL="10287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4pPr>
                      <a:lvl5pPr marL="13763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5pPr>
                      <a:lvl6pPr marL="18335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6pPr>
                      <a:lvl7pPr marL="22907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7pPr>
                      <a:lvl8pPr marL="27479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8pPr>
                      <a:lvl9pPr marL="32051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가는각진제목체" pitchFamily="18" charset="-127"/>
                        </a:rPr>
                        <a:t>ASP</a:t>
                      </a:r>
                      <a:r>
                        <a:rPr kumimoji="0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가는각진제목체" pitchFamily="18" charset="-127"/>
                        </a:rPr>
                        <a:t>와 유사</a:t>
                      </a: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가는각진제목체" pitchFamily="18" charset="-127"/>
                        </a:rPr>
                        <a:t>. </a:t>
                      </a:r>
                      <a:r>
                        <a:rPr kumimoji="0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가는각진제목체" pitchFamily="18" charset="-127"/>
                        </a:rPr>
                        <a:t>고객별로 별도의 </a:t>
                      </a:r>
                      <a:r>
                        <a:rPr kumimoji="0" lang="ko-KR" alt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가는각진제목체" pitchFamily="18" charset="-127"/>
                        </a:rPr>
                        <a:t>인스턴스를</a:t>
                      </a:r>
                      <a:r>
                        <a:rPr kumimoji="0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가는각진제목체" pitchFamily="18" charset="-127"/>
                        </a:rPr>
                        <a:t> 제공</a:t>
                      </a:r>
                      <a:endParaRPr kumimoji="0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b="1" i="1"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1pPr>
                      <a:lvl2pPr marL="398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2pPr>
                      <a:lvl3pPr marL="7461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3pPr>
                      <a:lvl4pPr marL="10287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4pPr>
                      <a:lvl5pPr marL="13763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5pPr>
                      <a:lvl6pPr marL="18335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6pPr>
                      <a:lvl7pPr marL="22907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7pPr>
                      <a:lvl8pPr marL="27479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8pPr>
                      <a:lvl9pPr marL="32051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endParaRPr kumimoji="0" lang="ko-KR" altLang="en-US" sz="1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가는각진제목체" pitchFamily="18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350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b="1" i="1"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1pPr>
                      <a:lvl2pPr marL="398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2pPr>
                      <a:lvl3pPr marL="7461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3pPr>
                      <a:lvl4pPr marL="10287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4pPr>
                      <a:lvl5pPr marL="13763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5pPr>
                      <a:lvl6pPr marL="18335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6pPr>
                      <a:lvl7pPr marL="22907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7pPr>
                      <a:lvl8pPr marL="27479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8pPr>
                      <a:lvl9pPr marL="32051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가는각진제목체" pitchFamily="18" charset="-127"/>
                        </a:rPr>
                        <a:t>Level 2: Configurable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b="1" i="1"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1pPr>
                      <a:lvl2pPr marL="398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2pPr>
                      <a:lvl3pPr marL="7461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3pPr>
                      <a:lvl4pPr marL="10287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4pPr>
                      <a:lvl5pPr marL="13763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5pPr>
                      <a:lvl6pPr marL="18335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6pPr>
                      <a:lvl7pPr marL="22907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7pPr>
                      <a:lvl8pPr marL="27479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8pPr>
                      <a:lvl9pPr marL="32051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가는각진제목체" pitchFamily="18" charset="-127"/>
                        </a:rPr>
                        <a:t>고객별로 별도의 </a:t>
                      </a:r>
                      <a:r>
                        <a:rPr kumimoji="0" lang="ko-KR" alt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가는각진제목체" pitchFamily="18" charset="-127"/>
                        </a:rPr>
                        <a:t>인스턴스를</a:t>
                      </a:r>
                      <a:r>
                        <a:rPr kumimoji="0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가는각진제목체" pitchFamily="18" charset="-127"/>
                        </a:rPr>
                        <a:t> 제공하고</a:t>
                      </a: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가는각진제목체" pitchFamily="18" charset="-127"/>
                        </a:rPr>
                        <a:t>, </a:t>
                      </a:r>
                      <a:r>
                        <a:rPr kumimoji="0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가는각진제목체" pitchFamily="18" charset="-127"/>
                        </a:rPr>
                        <a:t>서비스내의 설정으로 </a:t>
                      </a:r>
                      <a:r>
                        <a:rPr kumimoji="0" lang="ko-KR" alt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가는각진제목체" pitchFamily="18" charset="-127"/>
                        </a:rPr>
                        <a:t>커스터</a:t>
                      </a:r>
                      <a:r>
                        <a:rPr kumimoji="0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가는각진제목체" pitchFamily="18" charset="-127"/>
                        </a:rPr>
                        <a:t> </a:t>
                      </a:r>
                      <a:r>
                        <a:rPr kumimoji="0" lang="ko-KR" alt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가는각진제목체" pitchFamily="18" charset="-127"/>
                        </a:rPr>
                        <a:t>마이징</a:t>
                      </a:r>
                      <a:r>
                        <a:rPr kumimoji="0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가는각진제목체" pitchFamily="18" charset="-127"/>
                        </a:rPr>
                        <a:t> 가능</a:t>
                      </a: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가는각진제목체" pitchFamily="18" charset="-127"/>
                        </a:rPr>
                        <a:t>. </a:t>
                      </a:r>
                      <a:r>
                        <a:rPr kumimoji="0" lang="ko-KR" alt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가는각진제목체" pitchFamily="18" charset="-127"/>
                        </a:rPr>
                        <a:t>멀티테넌시는</a:t>
                      </a:r>
                      <a:r>
                        <a:rPr kumimoji="0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가는각진제목체" pitchFamily="18" charset="-127"/>
                        </a:rPr>
                        <a:t> 아님</a:t>
                      </a:r>
                      <a:endParaRPr kumimoji="0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가는각진제목체" pitchFamily="18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endParaRPr kumimoji="0" lang="ko-KR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b="1" i="1"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1pPr>
                      <a:lvl2pPr marL="398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2pPr>
                      <a:lvl3pPr marL="7461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3pPr>
                      <a:lvl4pPr marL="10287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4pPr>
                      <a:lvl5pPr marL="13763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5pPr>
                      <a:lvl6pPr marL="18335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6pPr>
                      <a:lvl7pPr marL="22907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7pPr>
                      <a:lvl8pPr marL="27479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8pPr>
                      <a:lvl9pPr marL="32051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endParaRPr kumimoji="0" lang="ko-KR" altLang="en-US" sz="14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가는각진제목체" pitchFamily="18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2064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b="1" i="1"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1pPr>
                      <a:lvl2pPr marL="398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2pPr>
                      <a:lvl3pPr marL="7461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3pPr>
                      <a:lvl4pPr marL="10287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4pPr>
                      <a:lvl5pPr marL="13763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5pPr>
                      <a:lvl6pPr marL="18335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6pPr>
                      <a:lvl7pPr marL="22907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7pPr>
                      <a:lvl8pPr marL="27479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8pPr>
                      <a:lvl9pPr marL="32051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가는각진제목체" pitchFamily="18" charset="-127"/>
                        </a:rPr>
                        <a:t>Level3: Configurable, Multi-Tenant-Efficient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b="1" i="1"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1pPr>
                      <a:lvl2pPr marL="398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2pPr>
                      <a:lvl3pPr marL="7461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3pPr>
                      <a:lvl4pPr marL="10287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4pPr>
                      <a:lvl5pPr marL="13763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5pPr>
                      <a:lvl6pPr marL="18335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6pPr>
                      <a:lvl7pPr marL="22907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7pPr>
                      <a:lvl8pPr marL="27479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8pPr>
                      <a:lvl9pPr marL="32051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가는각진제목체" pitchFamily="18" charset="-127"/>
                        </a:rPr>
                        <a:t>모든 고객을 하나의 </a:t>
                      </a:r>
                      <a:r>
                        <a:rPr kumimoji="0" lang="ko-KR" alt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가는각진제목체" pitchFamily="18" charset="-127"/>
                        </a:rPr>
                        <a:t>인스턴스로</a:t>
                      </a:r>
                      <a:r>
                        <a:rPr kumimoji="0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가는각진제목체" pitchFamily="18" charset="-127"/>
                        </a:rPr>
                        <a:t> 지원하고 메타데이터를 통해 </a:t>
                      </a:r>
                      <a:r>
                        <a:rPr kumimoji="0" lang="ko-KR" alt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가는각진제목체" pitchFamily="18" charset="-127"/>
                        </a:rPr>
                        <a:t>커스터마이징</a:t>
                      </a:r>
                      <a:r>
                        <a:rPr kumimoji="0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가는각진제목체" pitchFamily="18" charset="-127"/>
                        </a:rPr>
                        <a:t> 하며 </a:t>
                      </a:r>
                      <a:r>
                        <a:rPr kumimoji="0" lang="ko-KR" alt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가는각진제목체" pitchFamily="18" charset="-127"/>
                        </a:rPr>
                        <a:t>멀티테넌시를</a:t>
                      </a:r>
                      <a:r>
                        <a:rPr kumimoji="0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가는각진제목체" pitchFamily="18" charset="-127"/>
                        </a:rPr>
                        <a:t> 제공</a:t>
                      </a:r>
                      <a:endParaRPr kumimoji="0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가는각진제목체" pitchFamily="18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b="1" i="1"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1pPr>
                      <a:lvl2pPr marL="398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2pPr>
                      <a:lvl3pPr marL="7461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3pPr>
                      <a:lvl4pPr marL="10287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4pPr>
                      <a:lvl5pPr marL="13763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5pPr>
                      <a:lvl6pPr marL="18335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6pPr>
                      <a:lvl7pPr marL="22907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7pPr>
                      <a:lvl8pPr marL="27479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8pPr>
                      <a:lvl9pPr marL="32051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endParaRPr kumimoji="0" lang="ko-KR" altLang="en-US" sz="14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가는각진제목체" pitchFamily="18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2300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b="1" i="1"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1pPr>
                      <a:lvl2pPr marL="398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2pPr>
                      <a:lvl3pPr marL="7461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3pPr>
                      <a:lvl4pPr marL="10287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4pPr>
                      <a:lvl5pPr marL="13763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5pPr>
                      <a:lvl6pPr marL="18335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6pPr>
                      <a:lvl7pPr marL="22907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7pPr>
                      <a:lvl8pPr marL="27479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8pPr>
                      <a:lvl9pPr marL="32051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가는각진제목체" pitchFamily="18" charset="-127"/>
                        </a:rPr>
                        <a:t>Level4:  scalable, Configurable, Multi Tenant- Efficient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b="1" i="1"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1pPr>
                      <a:lvl2pPr marL="398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2pPr>
                      <a:lvl3pPr marL="7461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3pPr>
                      <a:lvl4pPr marL="10287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4pPr>
                      <a:lvl5pPr marL="13763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5pPr>
                      <a:lvl6pPr marL="18335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6pPr>
                      <a:lvl7pPr marL="22907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7pPr>
                      <a:lvl8pPr marL="27479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8pPr>
                      <a:lvl9pPr marL="32051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가는각진제목체" pitchFamily="18" charset="-127"/>
                        </a:rPr>
                        <a:t>부하 분산시스템에서 모든 고객을 지원</a:t>
                      </a:r>
                      <a:r>
                        <a:rPr kumimoji="0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가는각진제목체" pitchFamily="18" charset="-127"/>
                        </a:rPr>
                        <a:t>. </a:t>
                      </a:r>
                      <a:r>
                        <a:rPr kumimoji="0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가는각진제목체" pitchFamily="18" charset="-127"/>
                        </a:rPr>
                        <a:t>고객의 데이터 분산관리 및  재구성이 가능한 메타데이터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b="1" i="1"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1pPr>
                      <a:lvl2pPr marL="3984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2pPr>
                      <a:lvl3pPr marL="746125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3pPr>
                      <a:lvl4pPr marL="10287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4pPr>
                      <a:lvl5pPr marL="1376363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5pPr>
                      <a:lvl6pPr marL="18335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6pPr>
                      <a:lvl7pPr marL="22907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7pPr>
                      <a:lvl8pPr marL="27479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8pPr>
                      <a:lvl9pPr marL="32051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endParaRPr kumimoji="0" lang="ko-KR" altLang="en-US" sz="14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가는각진제목체" pitchFamily="18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94" name="Picture 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885" y="1966851"/>
            <a:ext cx="2447032" cy="1146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" name="Picture 3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804" y="3515159"/>
            <a:ext cx="2217674" cy="841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3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804" y="4661719"/>
            <a:ext cx="2217674" cy="9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Picture 3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252" y="5734075"/>
            <a:ext cx="2295251" cy="1070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888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1072807" y="-22030"/>
            <a:ext cx="1321196" cy="307777"/>
          </a:xfrm>
        </p:spPr>
        <p:txBody>
          <a:bodyPr/>
          <a:lstStyle/>
          <a:p>
            <a:r>
              <a:rPr lang="ko-KR" altLang="en-US" dirty="0" err="1"/>
              <a:t>대시보드</a:t>
            </a:r>
            <a:r>
              <a:rPr lang="ko-KR" altLang="en-US" dirty="0"/>
              <a:t> 샘플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132" y="979940"/>
            <a:ext cx="3672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600" b="1" dirty="0" smtClean="0"/>
              <a:t>○ 주요 </a:t>
            </a:r>
            <a:r>
              <a:rPr lang="ko-KR" altLang="en-US" sz="1600" b="1" dirty="0" err="1" smtClean="0"/>
              <a:t>스택</a:t>
            </a:r>
            <a:r>
              <a:rPr lang="ko-KR" altLang="en-US" sz="1600" b="1" dirty="0" smtClean="0"/>
              <a:t> </a:t>
            </a:r>
            <a:r>
              <a:rPr lang="ko-KR" altLang="en-US" sz="1600" b="1" dirty="0" err="1" smtClean="0"/>
              <a:t>빌딩블럭</a:t>
            </a:r>
            <a:endParaRPr lang="en-US" altLang="ko-KR" sz="16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810196" y="517411"/>
            <a:ext cx="361829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4</a:t>
            </a:r>
            <a:r>
              <a:rPr lang="en-US" altLang="ko-KR" b="1" dirty="0" smtClean="0">
                <a:solidFill>
                  <a:schemeClr val="bg1"/>
                </a:solidFill>
              </a:rPr>
              <a:t>. </a:t>
            </a:r>
            <a:r>
              <a:rPr lang="ko-KR" altLang="en-US" b="1" dirty="0" err="1" smtClean="0">
                <a:solidFill>
                  <a:schemeClr val="bg1"/>
                </a:solidFill>
              </a:rPr>
              <a:t>클라우드</a:t>
            </a:r>
            <a:r>
              <a:rPr lang="ko-KR" altLang="en-US" b="1" dirty="0" smtClean="0">
                <a:solidFill>
                  <a:schemeClr val="bg1"/>
                </a:solidFill>
              </a:rPr>
              <a:t> 컴퓨팅  </a:t>
            </a:r>
            <a:r>
              <a:rPr lang="ko-KR" altLang="en-US" b="1" dirty="0" err="1" smtClean="0">
                <a:solidFill>
                  <a:schemeClr val="bg1"/>
                </a:solidFill>
              </a:rPr>
              <a:t>빌딩블럭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96" y="1764407"/>
            <a:ext cx="8867775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285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1072807" y="-22030"/>
            <a:ext cx="1321196" cy="307777"/>
          </a:xfrm>
        </p:spPr>
        <p:txBody>
          <a:bodyPr/>
          <a:lstStyle/>
          <a:p>
            <a:r>
              <a:rPr lang="ko-KR" altLang="en-US" dirty="0" err="1"/>
              <a:t>대시보드</a:t>
            </a:r>
            <a:r>
              <a:rPr lang="ko-KR" altLang="en-US" dirty="0"/>
              <a:t> 샘플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132" y="979940"/>
            <a:ext cx="3672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600" b="1" dirty="0" smtClean="0"/>
              <a:t>○ 주요 기술 및 </a:t>
            </a:r>
            <a:r>
              <a:rPr lang="ko-KR" altLang="en-US" sz="1600" b="1" dirty="0" err="1" smtClean="0"/>
              <a:t>스택</a:t>
            </a:r>
            <a:endParaRPr lang="en-US" altLang="ko-KR" sz="16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810196" y="517411"/>
            <a:ext cx="488787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5</a:t>
            </a:r>
            <a:r>
              <a:rPr lang="en-US" altLang="ko-KR" b="1" dirty="0" smtClean="0">
                <a:solidFill>
                  <a:schemeClr val="bg1"/>
                </a:solidFill>
              </a:rPr>
              <a:t>. </a:t>
            </a:r>
            <a:r>
              <a:rPr lang="ko-KR" altLang="en-US" b="1" dirty="0" err="1" smtClean="0">
                <a:solidFill>
                  <a:schemeClr val="bg1"/>
                </a:solidFill>
              </a:rPr>
              <a:t>클라우드</a:t>
            </a:r>
            <a:r>
              <a:rPr lang="ko-KR" altLang="en-US" b="1" dirty="0" smtClean="0">
                <a:solidFill>
                  <a:schemeClr val="bg1"/>
                </a:solidFill>
              </a:rPr>
              <a:t> 컴퓨팅  </a:t>
            </a:r>
            <a:r>
              <a:rPr lang="en-US" altLang="ko-KR" b="1" dirty="0" err="1" smtClean="0">
                <a:solidFill>
                  <a:schemeClr val="bg1"/>
                </a:solidFill>
              </a:rPr>
              <a:t>openstack</a:t>
            </a:r>
            <a:r>
              <a:rPr lang="en-US" altLang="ko-KR" b="1" dirty="0" smtClean="0">
                <a:solidFill>
                  <a:schemeClr val="bg1"/>
                </a:solidFill>
              </a:rPr>
              <a:t> projects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56" y="1426340"/>
            <a:ext cx="7272808" cy="5664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979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1072807" y="-22030"/>
            <a:ext cx="1321196" cy="307777"/>
          </a:xfrm>
        </p:spPr>
        <p:txBody>
          <a:bodyPr/>
          <a:lstStyle/>
          <a:p>
            <a:r>
              <a:rPr lang="ko-KR" altLang="en-US" dirty="0" err="1"/>
              <a:t>대시보드</a:t>
            </a:r>
            <a:r>
              <a:rPr lang="ko-KR" altLang="en-US" dirty="0"/>
              <a:t> 샘플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132" y="979940"/>
            <a:ext cx="3672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600" b="1" dirty="0" smtClean="0"/>
              <a:t>○ 주요 기술</a:t>
            </a:r>
            <a:endParaRPr lang="en-US" altLang="ko-KR" sz="16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810196" y="517411"/>
            <a:ext cx="365997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6</a:t>
            </a:r>
            <a:r>
              <a:rPr lang="en-US" altLang="ko-KR" b="1" dirty="0" smtClean="0">
                <a:solidFill>
                  <a:schemeClr val="bg1"/>
                </a:solidFill>
              </a:rPr>
              <a:t>. </a:t>
            </a:r>
            <a:r>
              <a:rPr lang="ko-KR" altLang="en-US" b="1" dirty="0" err="1" smtClean="0">
                <a:solidFill>
                  <a:schemeClr val="bg1"/>
                </a:solidFill>
              </a:rPr>
              <a:t>클라우드</a:t>
            </a:r>
            <a:r>
              <a:rPr lang="ko-KR" altLang="en-US" b="1" dirty="0" smtClean="0">
                <a:solidFill>
                  <a:schemeClr val="bg1"/>
                </a:solidFill>
              </a:rPr>
              <a:t> 컴퓨팅  주요 기술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8" name="Group 5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0267315"/>
              </p:ext>
            </p:extLst>
          </p:nvPr>
        </p:nvGraphicFramePr>
        <p:xfrm>
          <a:off x="666180" y="1453497"/>
          <a:ext cx="8683625" cy="5763447"/>
        </p:xfrm>
        <a:graphic>
          <a:graphicData uri="http://schemas.openxmlformats.org/drawingml/2006/table">
            <a:tbl>
              <a:tblPr/>
              <a:tblGrid>
                <a:gridCol w="1654175"/>
                <a:gridCol w="5445125"/>
                <a:gridCol w="1584325"/>
              </a:tblGrid>
              <a:tr h="2762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b="1" i="1"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1pPr>
                      <a:lvl2pPr marL="465138" indent="-793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주요 기술</a:t>
                      </a:r>
                    </a:p>
                  </a:txBody>
                  <a:tcPr marL="36000" marR="36000" marT="54000" marB="540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b="1" i="1"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1pPr>
                      <a:lvl2pPr marL="465138" indent="-793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개념 및 의미</a:t>
                      </a:r>
                    </a:p>
                  </a:txBody>
                  <a:tcPr marL="36000" marR="36000" marT="54000" marB="54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b="1" i="1"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1pPr>
                      <a:lvl2pPr marL="465138" indent="-793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요소 기술</a:t>
                      </a:r>
                    </a:p>
                  </a:txBody>
                  <a:tcPr marL="36000" marR="36000" marT="54000" marB="54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6969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b="1" i="1"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1pPr>
                      <a:lvl2pPr marL="465138" indent="-793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가상화</a:t>
                      </a:r>
                    </a:p>
                  </a:txBody>
                  <a:tcPr marL="36000" marR="36000" marT="54000" marB="540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b="1" i="1"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1pPr>
                      <a:lvl2pPr marL="465138" indent="-793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물리적인 하드웨어의 한계를 넘어서 시스템을 운영할 수 있는 기술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여러 대의 전산자원을 마치 한 대처럼 운영하거나 한대의 전산자원을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마치 여러 대의 자원처럼 나눠서 이용</a:t>
                      </a:r>
                    </a:p>
                  </a:txBody>
                  <a:tcPr marL="36000" marR="36000" marT="54000" marB="54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b="1" i="1"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1pPr>
                      <a:lvl2pPr marL="465138" indent="-793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Resource Pool, Hypervisor, </a:t>
                      </a: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가상 </a:t>
                      </a: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I/O, Partition Mobility </a:t>
                      </a: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등</a:t>
                      </a:r>
                    </a:p>
                  </a:txBody>
                  <a:tcPr marL="36000" marR="36000" marT="54000" marB="54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1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b="1" i="1"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1pPr>
                      <a:lvl2pPr marL="465138" indent="-793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서비스 프로비저닝</a:t>
                      </a:r>
                    </a:p>
                  </a:txBody>
                  <a:tcPr marL="36000" marR="36000" marT="54000" marB="540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b="1" i="1"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1pPr>
                      <a:lvl2pPr marL="465138" indent="-793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서비스 제공자가 실시간으로 자원을 제공하는 기술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서비스 신청부터 자원 제공까지의 업무를 자동화하여 </a:t>
                      </a:r>
                      <a:r>
                        <a:rPr kumimoji="0" lang="ko-KR" altLang="en-US" sz="11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클라우드</a:t>
                      </a:r>
                      <a:r>
                        <a:rPr kumimoji="0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컴퓨팅의 경제성과 유연성 증가에 기여</a:t>
                      </a:r>
                    </a:p>
                  </a:txBody>
                  <a:tcPr marL="36000" marR="36000" marT="54000" marB="54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b="1" i="1"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1pPr>
                      <a:lvl2pPr marL="465138" indent="-793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자원 제공 기술</a:t>
                      </a:r>
                    </a:p>
                  </a:txBody>
                  <a:tcPr marL="36000" marR="36000" marT="54000" marB="54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65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b="1" i="1"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1pPr>
                      <a:lvl2pPr marL="465138" indent="-793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자원 유틸리티</a:t>
                      </a:r>
                    </a:p>
                  </a:txBody>
                  <a:tcPr marL="36000" marR="36000" marT="54000" marB="540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b="1" i="1"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1pPr>
                      <a:lvl2pPr marL="465138" indent="-793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전산자원에 대한 사용량을 수집하고</a:t>
                      </a: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이를 바탕으로 사용한 만큼만 비용을 지불하도록 하는 기술 개념</a:t>
                      </a:r>
                    </a:p>
                  </a:txBody>
                  <a:tcPr marL="36000" marR="36000" marT="54000" marB="54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b="1" i="1"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1pPr>
                      <a:lvl2pPr marL="465138" indent="-793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사용량 측정</a:t>
                      </a: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Rating, </a:t>
                      </a: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과금</a:t>
                      </a: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사용자 계정관리 </a:t>
                      </a:r>
                    </a:p>
                  </a:txBody>
                  <a:tcPr marL="36000" marR="36000" marT="54000" marB="54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b="1" i="1"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1pPr>
                      <a:lvl2pPr marL="465138" indent="-793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SLA (</a:t>
                      </a: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서비스 수준관리</a:t>
                      </a: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36000" marR="36000" marT="54000" marB="540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b="1" i="1"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1pPr>
                      <a:lvl2pPr marL="465138" indent="-793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외부 컴퓨팅 자원을 활용하는 클라우드 컴퓨팅의 특성상 서비스 수준이라는 계량화된 형태의 운영 품질 관리 필요</a:t>
                      </a:r>
                    </a:p>
                  </a:txBody>
                  <a:tcPr marL="36000" marR="36000" marT="54000" marB="54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b="1" i="1"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1pPr>
                      <a:lvl2pPr marL="465138" indent="-793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서비스 수준 관리 체제</a:t>
                      </a:r>
                    </a:p>
                  </a:txBody>
                  <a:tcPr marL="36000" marR="36000" marT="54000" marB="54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57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b="1" i="1"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1pPr>
                      <a:lvl2pPr marL="465138" indent="-793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보안 및 프라이버시</a:t>
                      </a:r>
                    </a:p>
                  </a:txBody>
                  <a:tcPr marL="36000" marR="36000" marT="54000" marB="540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b="1" i="1"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1pPr>
                      <a:lvl2pPr marL="465138" indent="-793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외부 컴퓨팅 자원에 기업 또는 개인의 민감한 정보를 저장함에 따라 해당 정보에 대한 보안이 주요한 이슈로 부각되어 이를 방지하는 기술이 필수적임</a:t>
                      </a:r>
                    </a:p>
                  </a:txBody>
                  <a:tcPr marL="36000" marR="36000" marT="54000" marB="54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b="1" i="1"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1pPr>
                      <a:lvl2pPr marL="465138" indent="-793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방화벽</a:t>
                      </a: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침입방지</a:t>
                      </a: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접근권한 관리 기술 등</a:t>
                      </a:r>
                    </a:p>
                  </a:txBody>
                  <a:tcPr marL="36000" marR="36000" marT="54000" marB="54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635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b="1" i="1"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1pPr>
                      <a:lvl2pPr marL="465138" indent="-793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다중 공유 모델</a:t>
                      </a:r>
                    </a:p>
                  </a:txBody>
                  <a:tcPr marL="36000" marR="36000" marT="54000" marB="540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b="1" i="1"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1pPr>
                      <a:lvl2pPr marL="465138" indent="-793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하나의 정보자원 인스턴스를 여러 사용자 그룹이 완전히 논리적으로 분리된 형태로 사용하는 모델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소프트웨어 서비스</a:t>
                      </a: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(SaaS)</a:t>
                      </a: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를 제공하는 데 필수 요소</a:t>
                      </a:r>
                    </a:p>
                  </a:txBody>
                  <a:tcPr marL="36000" marR="36000" marT="54000" marB="54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b="1" i="1"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1pPr>
                      <a:lvl2pPr marL="465138" indent="-793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Multi-tenancy</a:t>
                      </a:r>
                    </a:p>
                  </a:txBody>
                  <a:tcPr marL="36000" marR="36000" marT="54000" marB="54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57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b="1" i="1"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1pPr>
                      <a:lvl2pPr marL="465138" indent="-793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Data Integration/Migration</a:t>
                      </a:r>
                    </a:p>
                  </a:txBody>
                  <a:tcPr marL="36000" marR="36000" marT="54000" marB="540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b="1" i="1"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1pPr>
                      <a:lvl2pPr marL="465138" indent="-793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하이브리드 클라우드 구현시</a:t>
                      </a: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Legacy System </a:t>
                      </a: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 </a:t>
                      </a: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Public Cloud</a:t>
                      </a: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간의 데이터 및 이벤트 싱크 또는 </a:t>
                      </a: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Private Cloud</a:t>
                      </a: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와 </a:t>
                      </a: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Public Cloud </a:t>
                      </a: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간의 데이터 및 이벤트 싱크를 위한 기술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Public Cloud </a:t>
                      </a: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로 전환 시 </a:t>
                      </a: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Data migration </a:t>
                      </a: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기술 또는 </a:t>
                      </a: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Process integration</a:t>
                      </a:r>
                    </a:p>
                  </a:txBody>
                  <a:tcPr marL="36000" marR="36000" marT="54000" marB="54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b="1" i="1"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1pPr>
                      <a:lvl2pPr marL="465138" indent="-793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</a:p>
                  </a:txBody>
                  <a:tcPr marL="36000" marR="36000" marT="54000" marB="54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57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b="1" i="1"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1pPr>
                      <a:lvl2pPr marL="465138" indent="-793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대규모 분산처리</a:t>
                      </a:r>
                    </a:p>
                  </a:txBody>
                  <a:tcPr marL="36000" marR="36000" marT="54000" marB="540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b="1" i="1"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1pPr>
                      <a:lvl2pPr marL="465138" indent="-793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대규모</a:t>
                      </a: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수천 노드 이상</a:t>
                      </a: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의 서버 환경에서 대용량 데이터를 분산 처리하는 기술</a:t>
                      </a:r>
                    </a:p>
                  </a:txBody>
                  <a:tcPr marL="36000" marR="36000" marT="54000" marB="54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b="1" i="1"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1pPr>
                      <a:lvl2pPr marL="465138" indent="-793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분산처리 기술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Hadoop </a:t>
                      </a: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외</a:t>
                      </a:r>
                    </a:p>
                  </a:txBody>
                  <a:tcPr marL="36000" marR="36000" marT="54000" marB="54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57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b="1" i="1"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1pPr>
                      <a:lvl2pPr marL="465138" indent="-793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오픈 인터페이스</a:t>
                      </a:r>
                    </a:p>
                  </a:txBody>
                  <a:tcPr marL="36000" marR="36000" marT="54000" marB="5400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b="1" i="1"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1pPr>
                      <a:lvl2pPr marL="465138" indent="-793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인터넷을 통하여 서비스를 이용하고 서비스 간에 정보 공유를 할 수 있는 인터페이스 기술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1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클라우드</a:t>
                      </a:r>
                      <a:r>
                        <a:rPr kumimoji="0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컴퓨팅 기반의 </a:t>
                      </a:r>
                      <a:r>
                        <a:rPr kumimoji="0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SaaS, PaaS </a:t>
                      </a:r>
                      <a:r>
                        <a:rPr kumimoji="0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등에서 기존 서비스에 대한 확장 및 기능 변경 등에 적용</a:t>
                      </a:r>
                    </a:p>
                  </a:txBody>
                  <a:tcPr marL="36000" marR="36000" marT="54000" marB="54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b="1" i="1"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1pPr>
                      <a:lvl2pPr marL="465138" indent="-7938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2pPr>
                      <a:lvl3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Gothic" pitchFamily="49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SOA, Open API, 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C000"/>
                        </a:buClr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Web Service </a:t>
                      </a:r>
                      <a:r>
                        <a:rPr kumimoji="0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등</a:t>
                      </a:r>
                    </a:p>
                  </a:txBody>
                  <a:tcPr marL="36000" marR="36000" marT="54000" marB="54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472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1072807" y="-22030"/>
            <a:ext cx="1321196" cy="307777"/>
          </a:xfrm>
        </p:spPr>
        <p:txBody>
          <a:bodyPr/>
          <a:lstStyle/>
          <a:p>
            <a:r>
              <a:rPr lang="ko-KR" altLang="en-US" dirty="0" err="1"/>
              <a:t>대시보드</a:t>
            </a:r>
            <a:r>
              <a:rPr lang="ko-KR" altLang="en-US" dirty="0"/>
              <a:t> 샘플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132" y="979940"/>
            <a:ext cx="3672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600" b="1" dirty="0" smtClean="0"/>
              <a:t>○ </a:t>
            </a:r>
            <a:r>
              <a:rPr lang="ko-KR" altLang="en-US" sz="1600" b="1" dirty="0" err="1" smtClean="0"/>
              <a:t>오픈소스</a:t>
            </a:r>
            <a:r>
              <a:rPr lang="en-US" altLang="ko-KR" sz="1600" b="1" dirty="0" smtClean="0"/>
              <a:t>SW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0196" y="517411"/>
            <a:ext cx="459132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7</a:t>
            </a:r>
            <a:r>
              <a:rPr lang="en-US" altLang="ko-KR" b="1" dirty="0" smtClean="0">
                <a:solidFill>
                  <a:schemeClr val="bg1"/>
                </a:solidFill>
              </a:rPr>
              <a:t>. </a:t>
            </a:r>
            <a:r>
              <a:rPr lang="ko-KR" altLang="en-US" b="1" dirty="0" err="1" smtClean="0">
                <a:solidFill>
                  <a:schemeClr val="bg1"/>
                </a:solidFill>
              </a:rPr>
              <a:t>클라우드</a:t>
            </a:r>
            <a:r>
              <a:rPr lang="ko-KR" altLang="en-US" b="1" dirty="0" smtClean="0">
                <a:solidFill>
                  <a:schemeClr val="bg1"/>
                </a:solidFill>
              </a:rPr>
              <a:t> 컴퓨팅  주요 </a:t>
            </a:r>
            <a:r>
              <a:rPr lang="ko-KR" altLang="en-US" b="1" dirty="0" err="1" smtClean="0">
                <a:solidFill>
                  <a:schemeClr val="bg1"/>
                </a:solidFill>
              </a:rPr>
              <a:t>오픈소스</a:t>
            </a:r>
            <a:r>
              <a:rPr lang="en-US" altLang="ko-KR" b="1" dirty="0" smtClean="0">
                <a:solidFill>
                  <a:schemeClr val="bg1"/>
                </a:solidFill>
              </a:rPr>
              <a:t>SW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64" y="1332359"/>
            <a:ext cx="9217024" cy="559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244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1072807" y="-22030"/>
            <a:ext cx="1321196" cy="307777"/>
          </a:xfrm>
        </p:spPr>
        <p:txBody>
          <a:bodyPr/>
          <a:lstStyle/>
          <a:p>
            <a:r>
              <a:rPr lang="ko-KR" altLang="en-US" dirty="0" err="1"/>
              <a:t>대시보드</a:t>
            </a:r>
            <a:r>
              <a:rPr lang="ko-KR" altLang="en-US" dirty="0"/>
              <a:t> 샘플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4132" y="979940"/>
            <a:ext cx="3672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600" b="1" dirty="0" smtClean="0"/>
              <a:t>○ </a:t>
            </a:r>
            <a:r>
              <a:rPr lang="en-US" altLang="ko-KR" sz="1600" b="1" dirty="0" err="1" smtClean="0"/>
              <a:t>RedHat</a:t>
            </a:r>
            <a:r>
              <a:rPr lang="en-US" altLang="ko-KR" sz="1600" b="1" dirty="0" smtClean="0"/>
              <a:t> </a:t>
            </a:r>
            <a:r>
              <a:rPr lang="ko-KR" altLang="en-US" sz="1600" b="1" dirty="0" err="1" smtClean="0"/>
              <a:t>클라우드</a:t>
            </a:r>
            <a:r>
              <a:rPr lang="ko-KR" altLang="en-US" sz="1600" b="1" dirty="0" smtClean="0"/>
              <a:t> 플랫폼</a:t>
            </a:r>
            <a:endParaRPr lang="en-US" altLang="ko-KR" sz="16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810196" y="517411"/>
            <a:ext cx="253466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8</a:t>
            </a:r>
            <a:r>
              <a:rPr lang="en-US" altLang="ko-KR" b="1" dirty="0" smtClean="0">
                <a:solidFill>
                  <a:schemeClr val="bg1"/>
                </a:solidFill>
              </a:rPr>
              <a:t>. </a:t>
            </a:r>
            <a:r>
              <a:rPr lang="en-US" altLang="ko-KR" b="1" dirty="0" err="1" smtClean="0">
                <a:solidFill>
                  <a:schemeClr val="bg1"/>
                </a:solidFill>
              </a:rPr>
              <a:t>RedHat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</a:rPr>
              <a:t>클라우드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64" y="1574145"/>
            <a:ext cx="9871434" cy="537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513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3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5616</TotalTime>
  <Words>843</Words>
  <Application>Microsoft Office PowerPoint</Application>
  <PresentationFormat>사용자 지정</PresentationFormat>
  <Paragraphs>216</Paragraphs>
  <Slides>12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3" baseType="lpstr">
      <vt:lpstr>굴림</vt:lpstr>
      <vt:lpstr>Arial</vt:lpstr>
      <vt:lpstr>나눔고딕</vt:lpstr>
      <vt:lpstr>Times New Roman</vt:lpstr>
      <vt:lpstr>굴림체</vt:lpstr>
      <vt:lpstr>HY견고딕</vt:lpstr>
      <vt:lpstr>가는각진제목체</vt:lpstr>
      <vt:lpstr>나눔고딕 ExtraBold</vt:lpstr>
      <vt:lpstr>HY헤드라인M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win1</dc:creator>
  <cp:lastModifiedBy>노태상</cp:lastModifiedBy>
  <cp:revision>452</cp:revision>
  <cp:lastPrinted>2015-02-26T04:17:40Z</cp:lastPrinted>
  <dcterms:created xsi:type="dcterms:W3CDTF">2015-02-17T10:46:22Z</dcterms:created>
  <dcterms:modified xsi:type="dcterms:W3CDTF">2018-02-13T01:18:52Z</dcterms:modified>
</cp:coreProperties>
</file>